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0"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855"/>
    <a:srgbClr val="C997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33" autoAdjust="0"/>
    <p:restoredTop sz="94714" autoAdjust="0"/>
  </p:normalViewPr>
  <p:slideViewPr>
    <p:cSldViewPr snapToGrid="0" snapToObjects="1" showGuides="1">
      <p:cViewPr>
        <p:scale>
          <a:sx n="61" d="100"/>
          <a:sy n="61" d="100"/>
        </p:scale>
        <p:origin x="-1784" y="-1880"/>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2/19/18</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smtClean="0"/>
              <a:t>(click to edit) INTRODUCTION or ABSTRACT</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LOO</a:t>
            </a:r>
            <a:endParaRPr lang="en-US" dirty="0"/>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REFERENCES</a:t>
            </a:r>
            <a:endParaRPr lang="en-US" dirty="0"/>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smtClean="0"/>
              <a:t>(click to edit)  ACKNOWLEDGEMENTS  or  CONTACT</a:t>
            </a:r>
            <a:endParaRPr lang="en-US" dirty="0"/>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103"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221631"/>
            <a:ext cx="6281539" cy="382517"/>
          </a:xfrm>
          <a:prstGeom prst="rect">
            <a:avLst/>
          </a:prstGeom>
          <a:noFill/>
        </p:spPr>
        <p:txBody>
          <a:bodyPr wrap="square" lIns="52249" tIns="52249" rIns="52249" bIns="52249" anchor="ctr" anchorCtr="0">
            <a:spAutoFit/>
          </a:bodyPr>
          <a:lstStyle>
            <a:lvl1pPr algn="ctr">
              <a:buNone/>
              <a:defRPr sz="1800" b="1" u="sng" baseline="0">
                <a:solidFill>
                  <a:schemeClr val="bg1"/>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smtClean="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hyperlink" Target="http://www.facebook.com/pages/PosterPresentationscom/217914411419?v=app_4949752878&amp;ref=ts" TargetMode="External"/><Relationship Id="rId6" Type="http://schemas.openxmlformats.org/officeDocument/2006/relationships/image" Target="../media/image3.jpeg"/><Relationship Id="rId7"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7"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www.facebook.com/pages/PosterPresentationscom/217914411419?v=app_4949752878&amp;ref=ts" TargetMode="External"/><Relationship Id="rId5" Type="http://schemas.openxmlformats.org/officeDocument/2006/relationships/image" Target="../media/image3.jpeg"/><Relationship Id="rId6" Type="http://schemas.openxmlformats.org/officeDocument/2006/relationships/image" Target="../media/image1.png"/><Relationship Id="rId7"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6491524" y="10199648"/>
            <a:ext cx="6261600" cy="388620"/>
          </a:xfrm>
          <a:prstGeom prst="rect">
            <a:avLst/>
          </a:prstGeom>
          <a:solidFill>
            <a:srgbClr val="002855"/>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solidFill>
                <a:schemeClr val="bg1"/>
              </a:solidFill>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80000"/>
                <a:satMod val="300000"/>
                <a:lumMod val="0"/>
                <a:lumOff val="100000"/>
              </a:schemeClr>
            </a:gs>
            <a:gs pos="100000">
              <a:schemeClr val="bg1">
                <a:lumMod val="7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50000"/>
                  </a:schemeClr>
                </a:solidFill>
                <a:latin typeface="Arial" charset="0"/>
              </a:rPr>
              <a:t>RESEARCH POSTER PRESENTATION </a:t>
            </a:r>
            <a:r>
              <a:rPr lang="en-US" sz="300" b="1" dirty="0">
                <a:solidFill>
                  <a:schemeClr val="bg1">
                    <a:lumMod val="50000"/>
                  </a:schemeClr>
                </a:solidFill>
                <a:latin typeface="Arial" charset="0"/>
              </a:rPr>
              <a:t>DESIGN © </a:t>
            </a:r>
            <a:r>
              <a:rPr lang="en-US" sz="300" b="1" dirty="0" smtClean="0">
                <a:solidFill>
                  <a:schemeClr val="bg1">
                    <a:lumMod val="50000"/>
                  </a:schemeClr>
                </a:solidFill>
                <a:latin typeface="Arial" charset="0"/>
              </a:rPr>
              <a:t>2012</a:t>
            </a:r>
            <a:endParaRPr lang="en-US" sz="300" b="1" dirty="0">
              <a:solidFill>
                <a:schemeClr val="bg1">
                  <a:lumMod val="50000"/>
                </a:schemeClr>
              </a:solidFill>
              <a:latin typeface="Arial" charset="0"/>
            </a:endParaRP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mmaguire@ucdavis.edu" TargetMode="External"/><Relationship Id="rId4" Type="http://schemas.openxmlformats.org/officeDocument/2006/relationships/hyperlink" Target="mailto:Rachel.Loewy@ucsf.edu" TargetMode="External"/><Relationship Id="rId5" Type="http://schemas.openxmlformats.org/officeDocument/2006/relationships/image" Target="../media/image5.em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76461" y="3341566"/>
            <a:ext cx="6274921" cy="4363379"/>
          </a:xfrm>
        </p:spPr>
        <p:txBody>
          <a:bodyPr/>
          <a:lstStyle/>
          <a:p>
            <a:pPr marL="285750" indent="-285750">
              <a:buFont typeface="Arial" charset="0"/>
              <a:buChar char="•"/>
            </a:pPr>
            <a:r>
              <a:rPr lang="en-US" sz="1800" dirty="0" smtClean="0"/>
              <a:t>Telomeres are tandem repeat sequences (TTAGGG) at the end of linear eukaryotic DNA </a:t>
            </a:r>
            <a:r>
              <a:rPr lang="en-US" sz="900" dirty="0" smtClean="0"/>
              <a:t>(15)</a:t>
            </a:r>
          </a:p>
          <a:p>
            <a:pPr marL="285750" indent="-285750">
              <a:buFont typeface="Arial" charset="0"/>
              <a:buChar char="•"/>
            </a:pPr>
            <a:r>
              <a:rPr lang="en-US" sz="1800" dirty="0" smtClean="0"/>
              <a:t>These repeats protect chromosomes from being recognized as damaged DNA, help to regulate gene expression, and participate in controlling cell replication and entry into senescence </a:t>
            </a:r>
            <a:r>
              <a:rPr lang="en-US" sz="900" dirty="0" smtClean="0"/>
              <a:t>(1, 2)</a:t>
            </a:r>
            <a:endParaRPr lang="en-US" sz="1800" dirty="0" smtClean="0"/>
          </a:p>
          <a:p>
            <a:pPr marL="285750" indent="-285750">
              <a:buFont typeface="Arial" charset="0"/>
              <a:buChar char="•"/>
            </a:pPr>
            <a:r>
              <a:rPr lang="en-US" sz="1800" dirty="0" smtClean="0"/>
              <a:t>Cell division, and thus aging, leads to progressive telomere shortening</a:t>
            </a:r>
          </a:p>
          <a:p>
            <a:pPr marL="285750" indent="-285750">
              <a:buFont typeface="Arial" charset="0"/>
              <a:buChar char="•"/>
            </a:pPr>
            <a:r>
              <a:rPr lang="en-US" sz="1800" dirty="0" smtClean="0"/>
              <a:t>Critically short telomeres cause cell checkpoint genes to be activated (TP53) and the cells with dysfunctional telomeres undergo apoptosis </a:t>
            </a:r>
            <a:r>
              <a:rPr lang="en-US" sz="900" dirty="0" smtClean="0"/>
              <a:t>(2)</a:t>
            </a:r>
            <a:endParaRPr lang="en-US" sz="1800" dirty="0" smtClean="0"/>
          </a:p>
          <a:p>
            <a:pPr marL="285750" indent="-285750">
              <a:buFont typeface="Arial" charset="0"/>
              <a:buChar char="•"/>
            </a:pPr>
            <a:r>
              <a:rPr lang="en-US" sz="1800" dirty="0" smtClean="0"/>
              <a:t>Shortened telomeres have been associated with CVD, stroke, obesity, cancer, T2DM, and other chronic illnesses </a:t>
            </a:r>
            <a:r>
              <a:rPr lang="en-US" sz="900" dirty="0" smtClean="0"/>
              <a:t>(1, 2, 5, 9, 28)</a:t>
            </a:r>
            <a:endParaRPr lang="en-US" sz="1800" dirty="0"/>
          </a:p>
        </p:txBody>
      </p:sp>
      <p:sp>
        <p:nvSpPr>
          <p:cNvPr id="3" name="Text Placeholder 2"/>
          <p:cNvSpPr>
            <a:spLocks noGrp="1"/>
          </p:cNvSpPr>
          <p:nvPr>
            <p:ph type="body" sz="quarter" idx="11"/>
          </p:nvPr>
        </p:nvSpPr>
        <p:spPr/>
        <p:txBody>
          <a:bodyPr/>
          <a:lstStyle/>
          <a:p>
            <a:r>
              <a:rPr lang="en-US" dirty="0" smtClean="0"/>
              <a:t>Telomeres</a:t>
            </a:r>
            <a:endParaRPr lang="en-US" dirty="0"/>
          </a:p>
        </p:txBody>
      </p:sp>
      <p:sp>
        <p:nvSpPr>
          <p:cNvPr id="5" name="Text Placeholder 4"/>
          <p:cNvSpPr>
            <a:spLocks noGrp="1"/>
          </p:cNvSpPr>
          <p:nvPr>
            <p:ph type="body" sz="quarter" idx="20"/>
          </p:nvPr>
        </p:nvSpPr>
        <p:spPr>
          <a:xfrm>
            <a:off x="576461" y="7844022"/>
            <a:ext cx="6281539" cy="382517"/>
          </a:xfrm>
        </p:spPr>
        <p:txBody>
          <a:bodyPr/>
          <a:lstStyle/>
          <a:p>
            <a:r>
              <a:rPr lang="en-US" dirty="0" smtClean="0"/>
              <a:t>Telomeres in Psychiatric Illness</a:t>
            </a:r>
            <a:endParaRPr lang="en-US" dirty="0"/>
          </a:p>
        </p:txBody>
      </p:sp>
      <p:sp>
        <p:nvSpPr>
          <p:cNvPr id="6" name="Text Placeholder 5"/>
          <p:cNvSpPr>
            <a:spLocks noGrp="1"/>
          </p:cNvSpPr>
          <p:nvPr>
            <p:ph type="body" sz="quarter" idx="21"/>
          </p:nvPr>
        </p:nvSpPr>
        <p:spPr>
          <a:xfrm>
            <a:off x="7241978" y="3341566"/>
            <a:ext cx="6280546" cy="7299567"/>
          </a:xfrm>
        </p:spPr>
        <p:txBody>
          <a:bodyPr/>
          <a:lstStyle/>
          <a:p>
            <a:pPr marL="285750" indent="-285750">
              <a:buFont typeface="Arial" charset="0"/>
              <a:buChar char="•"/>
            </a:pPr>
            <a:r>
              <a:rPr lang="en-US" sz="1800" dirty="0" smtClean="0"/>
              <a:t>Schizophrenia has been described as a disorder of aging </a:t>
            </a:r>
            <a:r>
              <a:rPr lang="en-US" sz="900" dirty="0" smtClean="0"/>
              <a:t>(3, 8, 11, 18, 19)</a:t>
            </a:r>
            <a:endParaRPr lang="en-US" sz="1800" dirty="0" smtClean="0"/>
          </a:p>
          <a:p>
            <a:pPr marL="285750" indent="-285750">
              <a:buFont typeface="Arial" charset="0"/>
              <a:buChar char="•"/>
            </a:pPr>
            <a:r>
              <a:rPr lang="en-US" sz="1800" dirty="0" smtClean="0"/>
              <a:t>There has been conflicting evidence on whether TL is shortened or elongated in SCZ, but a </a:t>
            </a:r>
            <a:r>
              <a:rPr lang="en-US" sz="1800" dirty="0"/>
              <a:t>recent meta-analysis </a:t>
            </a:r>
            <a:r>
              <a:rPr lang="en-US" sz="1800" dirty="0" smtClean="0"/>
              <a:t>reveals there is more evidence that TL is shortened in SCZ </a:t>
            </a:r>
            <a:r>
              <a:rPr lang="en-US" sz="900" dirty="0" smtClean="0"/>
              <a:t>(3, 4, 8, 11, 16, 18, 19, 26)</a:t>
            </a:r>
            <a:endParaRPr lang="en-US" sz="1800" dirty="0" smtClean="0"/>
          </a:p>
          <a:p>
            <a:pPr marL="285750" indent="-285750">
              <a:buFont typeface="Arial" charset="0"/>
              <a:buChar char="•"/>
            </a:pPr>
            <a:r>
              <a:rPr lang="en-US" sz="1800" dirty="0" smtClean="0"/>
              <a:t>Some studies have found shorter TL in those with more severe disease, speculating that there could be greater lifetime exposure to oxidative stress and pathological damage, leading to accelerated ageing </a:t>
            </a:r>
            <a:r>
              <a:rPr lang="en-US" sz="900" dirty="0" smtClean="0"/>
              <a:t>(11, 18, 19) </a:t>
            </a:r>
            <a:endParaRPr lang="en-US" sz="1800" dirty="0" smtClean="0"/>
          </a:p>
          <a:p>
            <a:pPr marL="285750" indent="-285750">
              <a:buFont typeface="Arial" charset="0"/>
              <a:buChar char="•"/>
            </a:pPr>
            <a:r>
              <a:rPr lang="en-US" sz="1800" dirty="0" smtClean="0"/>
              <a:t>One study looked at the difference in TL between SCZ inpatients who were good responders versus poor responders to antipsychotic medications and found that the poor responders had shorter LTL compared to good responders and healthy controls </a:t>
            </a:r>
            <a:r>
              <a:rPr lang="en-US" sz="900" dirty="0" smtClean="0"/>
              <a:t>(26)</a:t>
            </a:r>
            <a:endParaRPr lang="en-US" sz="1800" dirty="0" smtClean="0"/>
          </a:p>
          <a:p>
            <a:pPr marL="285750" indent="-285750">
              <a:buFont typeface="Arial" charset="0"/>
              <a:buChar char="•"/>
            </a:pPr>
            <a:r>
              <a:rPr lang="en-US" sz="1800" dirty="0" smtClean="0"/>
              <a:t>Other studies have found no correlation with TL and lifetime exposure to antipsychotics </a:t>
            </a:r>
            <a:r>
              <a:rPr lang="en-US" sz="900" dirty="0" smtClean="0"/>
              <a:t>(8)</a:t>
            </a:r>
            <a:endParaRPr lang="en-US" sz="1800" dirty="0" smtClean="0"/>
          </a:p>
          <a:p>
            <a:pPr marL="285750" indent="-285750">
              <a:buFont typeface="Arial" charset="0"/>
              <a:buChar char="•"/>
            </a:pPr>
            <a:r>
              <a:rPr lang="en-US" sz="1800" dirty="0" smtClean="0"/>
              <a:t>Studies on telomerase activity in SCZ have also revealed conflicting evidence </a:t>
            </a:r>
            <a:r>
              <a:rPr lang="en-US" sz="900" dirty="0" smtClean="0"/>
              <a:t>(20, 26)</a:t>
            </a:r>
            <a:endParaRPr lang="en-US" sz="1800" dirty="0"/>
          </a:p>
          <a:p>
            <a:pPr marL="285750" indent="-285750">
              <a:buFont typeface="Arial" charset="0"/>
              <a:buChar char="•"/>
            </a:pPr>
            <a:r>
              <a:rPr lang="en-US" sz="1800" dirty="0" smtClean="0"/>
              <a:t>Overall, many of these studies have had low sample sizes</a:t>
            </a:r>
          </a:p>
          <a:p>
            <a:pPr marL="285750" indent="-285750">
              <a:buFont typeface="Arial" charset="0"/>
              <a:buChar char="•"/>
            </a:pPr>
            <a:r>
              <a:rPr lang="en-US" sz="1800" dirty="0" smtClean="0"/>
              <a:t>Many studies have not controlled well for somatic and/or psychiatric co-morbidities, nor for lifestyle conditions (diet, exercise, smoking, BMI) </a:t>
            </a:r>
            <a:endParaRPr lang="en-US" sz="1800" dirty="0"/>
          </a:p>
        </p:txBody>
      </p:sp>
      <p:sp>
        <p:nvSpPr>
          <p:cNvPr id="7" name="Text Placeholder 6"/>
          <p:cNvSpPr>
            <a:spLocks noGrp="1"/>
          </p:cNvSpPr>
          <p:nvPr>
            <p:ph type="body" sz="quarter" idx="22"/>
          </p:nvPr>
        </p:nvSpPr>
        <p:spPr/>
        <p:txBody>
          <a:bodyPr/>
          <a:lstStyle/>
          <a:p>
            <a:r>
              <a:rPr lang="en-US" dirty="0" smtClean="0"/>
              <a:t>Telomeres in Schizophrenia </a:t>
            </a:r>
            <a:endParaRPr lang="en-US" dirty="0"/>
          </a:p>
        </p:txBody>
      </p:sp>
      <p:sp>
        <p:nvSpPr>
          <p:cNvPr id="8" name="Text Placeholder 7"/>
          <p:cNvSpPr>
            <a:spLocks noGrp="1"/>
          </p:cNvSpPr>
          <p:nvPr>
            <p:ph type="body" sz="quarter" idx="23"/>
          </p:nvPr>
        </p:nvSpPr>
        <p:spPr>
          <a:xfrm>
            <a:off x="7274668" y="10882265"/>
            <a:ext cx="6286500" cy="5249776"/>
          </a:xfrm>
        </p:spPr>
        <p:txBody>
          <a:bodyPr/>
          <a:lstStyle/>
          <a:p>
            <a:pPr marL="285750" indent="-285750">
              <a:buFont typeface="Arial" charset="0"/>
              <a:buChar char="•"/>
            </a:pPr>
            <a:r>
              <a:rPr lang="en-US" sz="1800" dirty="0" smtClean="0"/>
              <a:t>Ultra-High-Risk youth have been of increasing interest in the identification and intervention for those at risk of developing schizophrenia</a:t>
            </a:r>
          </a:p>
          <a:p>
            <a:pPr marL="285750" indent="-285750">
              <a:buFont typeface="Arial" charset="0"/>
              <a:buChar char="•"/>
            </a:pPr>
            <a:r>
              <a:rPr lang="en-US" sz="1800" dirty="0" smtClean="0"/>
              <a:t>It is estimated that up to 35% of those identified as UHR experience a psychotic episode within </a:t>
            </a:r>
            <a:r>
              <a:rPr lang="en-US" sz="1800" dirty="0" smtClean="0"/>
              <a:t>2.5 years </a:t>
            </a:r>
            <a:r>
              <a:rPr lang="en-US" sz="1800" dirty="0" smtClean="0"/>
              <a:t>of </a:t>
            </a:r>
            <a:r>
              <a:rPr lang="en-US" sz="1800" dirty="0" smtClean="0"/>
              <a:t>identification </a:t>
            </a:r>
            <a:r>
              <a:rPr lang="en-US" sz="900" dirty="0" smtClean="0"/>
              <a:t>(27)</a:t>
            </a:r>
            <a:endParaRPr lang="en-US" sz="1800" dirty="0" smtClean="0"/>
          </a:p>
          <a:p>
            <a:pPr marL="285750" indent="-285750">
              <a:buFont typeface="Arial" charset="0"/>
              <a:buChar char="•"/>
            </a:pPr>
            <a:r>
              <a:rPr lang="en-US" sz="1800" dirty="0" smtClean="0"/>
              <a:t>Very little research has been done on UHR groups and telomere length</a:t>
            </a:r>
          </a:p>
          <a:p>
            <a:pPr marL="285750" indent="-285750">
              <a:buFont typeface="Arial" charset="0"/>
              <a:buChar char="•"/>
            </a:pPr>
            <a:r>
              <a:rPr lang="en-US" sz="1800" dirty="0" smtClean="0"/>
              <a:t>One study has been done on this group that revealed there was shorter LTL in UHR groups as compared to controls that were adjusted for age, sex, ethnicity, and education </a:t>
            </a:r>
            <a:r>
              <a:rPr lang="en-US" sz="900" dirty="0" smtClean="0"/>
              <a:t>(14)</a:t>
            </a:r>
            <a:endParaRPr lang="en-US" sz="1800" dirty="0" smtClean="0"/>
          </a:p>
          <a:p>
            <a:pPr marL="285750" indent="-285750">
              <a:buFont typeface="Arial" charset="0"/>
              <a:buChar char="•"/>
            </a:pPr>
            <a:r>
              <a:rPr lang="en-US" sz="1800" dirty="0" smtClean="0"/>
              <a:t>This could imply that there are, in fact, telomere erosion present early in disease before the onset of full psychosis </a:t>
            </a:r>
          </a:p>
          <a:p>
            <a:pPr marL="285750" indent="-285750">
              <a:buFont typeface="Arial" charset="0"/>
              <a:buChar char="•"/>
            </a:pPr>
            <a:r>
              <a:rPr lang="en-US" sz="1800" dirty="0" smtClean="0"/>
              <a:t>This study had a small sample </a:t>
            </a:r>
            <a:r>
              <a:rPr lang="en-US" sz="1800" dirty="0" smtClean="0"/>
              <a:t>size (n=110, only 22 UHR subjects) ; </a:t>
            </a:r>
            <a:r>
              <a:rPr lang="en-US" sz="1800" dirty="0" smtClean="0"/>
              <a:t>more research should be done in this group </a:t>
            </a:r>
            <a:endParaRPr lang="en-US" sz="1800" dirty="0"/>
          </a:p>
        </p:txBody>
      </p:sp>
      <p:sp>
        <p:nvSpPr>
          <p:cNvPr id="9" name="Text Placeholder 8"/>
          <p:cNvSpPr>
            <a:spLocks noGrp="1"/>
          </p:cNvSpPr>
          <p:nvPr>
            <p:ph type="body" sz="quarter" idx="24"/>
          </p:nvPr>
        </p:nvSpPr>
        <p:spPr>
          <a:xfrm>
            <a:off x="7236024" y="10590681"/>
            <a:ext cx="6286500" cy="382517"/>
          </a:xfrm>
        </p:spPr>
        <p:txBody>
          <a:bodyPr/>
          <a:lstStyle/>
          <a:p>
            <a:r>
              <a:rPr lang="en-US" dirty="0" smtClean="0"/>
              <a:t>UHR and Telomeres</a:t>
            </a:r>
            <a:endParaRPr lang="en-US" dirty="0"/>
          </a:p>
        </p:txBody>
      </p:sp>
      <p:sp>
        <p:nvSpPr>
          <p:cNvPr id="10" name="Text Placeholder 9"/>
          <p:cNvSpPr>
            <a:spLocks noGrp="1"/>
          </p:cNvSpPr>
          <p:nvPr>
            <p:ph type="body" sz="quarter" idx="25"/>
          </p:nvPr>
        </p:nvSpPr>
        <p:spPr>
          <a:xfrm>
            <a:off x="13896738" y="2948665"/>
            <a:ext cx="6279386" cy="382517"/>
          </a:xfrm>
        </p:spPr>
        <p:txBody>
          <a:bodyPr/>
          <a:lstStyle/>
          <a:p>
            <a:r>
              <a:rPr lang="en-US" dirty="0" smtClean="0"/>
              <a:t>Future Directions</a:t>
            </a:r>
            <a:endParaRPr lang="en-US" dirty="0"/>
          </a:p>
        </p:txBody>
      </p:sp>
      <p:sp>
        <p:nvSpPr>
          <p:cNvPr id="11" name="Text Placeholder 10"/>
          <p:cNvSpPr>
            <a:spLocks noGrp="1"/>
          </p:cNvSpPr>
          <p:nvPr>
            <p:ph type="body" sz="quarter" idx="26"/>
          </p:nvPr>
        </p:nvSpPr>
        <p:spPr>
          <a:xfrm>
            <a:off x="20494392" y="3265942"/>
            <a:ext cx="6279386" cy="13501265"/>
          </a:xfrm>
        </p:spPr>
        <p:txBody>
          <a:bodyPr/>
          <a:lstStyle/>
          <a:p>
            <a:pPr marL="342900" indent="-342900">
              <a:buFont typeface="+mj-lt"/>
              <a:buAutoNum type="arabicPeriod"/>
            </a:pPr>
            <a:r>
              <a:rPr lang="en-US" sz="1050" dirty="0" err="1"/>
              <a:t>Anthes</a:t>
            </a:r>
            <a:r>
              <a:rPr lang="en-US" sz="1050" dirty="0"/>
              <a:t> E. Ageing: Live faster, die younger. Nature. 2014;508(7494):S16-7.</a:t>
            </a:r>
            <a:endParaRPr lang="en-US" sz="1050" dirty="0" smtClean="0"/>
          </a:p>
          <a:p>
            <a:pPr marL="342900" indent="-342900">
              <a:buFont typeface="+mj-lt"/>
              <a:buAutoNum type="arabicPeriod"/>
            </a:pPr>
            <a:r>
              <a:rPr lang="en-US" sz="1050" dirty="0"/>
              <a:t>Childs BG, </a:t>
            </a:r>
            <a:r>
              <a:rPr lang="en-US" sz="1050" dirty="0" err="1"/>
              <a:t>Durik</a:t>
            </a:r>
            <a:r>
              <a:rPr lang="en-US" sz="1050" dirty="0"/>
              <a:t> M, Baker DJ, Van </a:t>
            </a:r>
            <a:r>
              <a:rPr lang="en-US" sz="1050" dirty="0" err="1"/>
              <a:t>deursen</a:t>
            </a:r>
            <a:r>
              <a:rPr lang="en-US" sz="1050" dirty="0"/>
              <a:t> JM. Cellular senescence in aging and age-related disease: from mechanisms to therapy. Nat Med. 2015;21(12):</a:t>
            </a:r>
            <a:r>
              <a:rPr lang="en-US" sz="1050" dirty="0" smtClean="0"/>
              <a:t>1424-35.</a:t>
            </a:r>
          </a:p>
          <a:p>
            <a:pPr marL="342900" indent="-342900">
              <a:buFont typeface="+mj-lt"/>
              <a:buAutoNum type="arabicPeriod"/>
            </a:pPr>
            <a:r>
              <a:rPr lang="en-US" sz="1050" dirty="0"/>
              <a:t>Darrow SM, </a:t>
            </a:r>
            <a:r>
              <a:rPr lang="en-US" sz="1050" dirty="0" err="1"/>
              <a:t>Verhoeven</a:t>
            </a:r>
            <a:r>
              <a:rPr lang="en-US" sz="1050" dirty="0"/>
              <a:t> JE, </a:t>
            </a:r>
            <a:r>
              <a:rPr lang="en-US" sz="1050" dirty="0" err="1"/>
              <a:t>Révész</a:t>
            </a:r>
            <a:r>
              <a:rPr lang="en-US" sz="1050" dirty="0"/>
              <a:t> D, et al. The Association Between Psychiatric Disorders and Telomere Length: A Meta-Analysis Involving 14,827 Persons. </a:t>
            </a:r>
            <a:r>
              <a:rPr lang="en-US" sz="1050" dirty="0" err="1"/>
              <a:t>Psychosom</a:t>
            </a:r>
            <a:r>
              <a:rPr lang="en-US" sz="1050" dirty="0"/>
              <a:t> Med. 2016;78(7):776-87</a:t>
            </a:r>
            <a:r>
              <a:rPr lang="en-US" sz="1050" dirty="0" smtClean="0"/>
              <a:t>.</a:t>
            </a:r>
          </a:p>
          <a:p>
            <a:pPr marL="342900" indent="-342900">
              <a:buFont typeface="+mj-lt"/>
              <a:buAutoNum type="arabicPeriod"/>
            </a:pPr>
            <a:r>
              <a:rPr lang="en-US" sz="1050" dirty="0"/>
              <a:t>Fernandez-</a:t>
            </a:r>
            <a:r>
              <a:rPr lang="en-US" sz="1050" dirty="0" err="1"/>
              <a:t>egea</a:t>
            </a:r>
            <a:r>
              <a:rPr lang="en-US" sz="1050" dirty="0"/>
              <a:t> E, Bernardo M, </a:t>
            </a:r>
            <a:r>
              <a:rPr lang="en-US" sz="1050" dirty="0" err="1"/>
              <a:t>Heaphy</a:t>
            </a:r>
            <a:r>
              <a:rPr lang="en-US" sz="1050" dirty="0"/>
              <a:t> CM, et al. Telomere length and pulse pressure in newly diagnosed, antipsychotic-naive patients with </a:t>
            </a:r>
            <a:r>
              <a:rPr lang="en-US" sz="1050" dirty="0" err="1"/>
              <a:t>nonaffective</a:t>
            </a:r>
            <a:r>
              <a:rPr lang="en-US" sz="1050" dirty="0"/>
              <a:t> psychosis. </a:t>
            </a:r>
            <a:r>
              <a:rPr lang="en-US" sz="1050" dirty="0" err="1"/>
              <a:t>Schizophr</a:t>
            </a:r>
            <a:r>
              <a:rPr lang="en-US" sz="1050" dirty="0"/>
              <a:t> Bull. 2009;35(2):437-42</a:t>
            </a:r>
            <a:r>
              <a:rPr lang="en-US" sz="1050" dirty="0" smtClean="0"/>
              <a:t>.</a:t>
            </a:r>
          </a:p>
          <a:p>
            <a:pPr marL="342900" indent="-342900">
              <a:buFont typeface="+mj-lt"/>
              <a:buAutoNum type="arabicPeriod"/>
            </a:pPr>
            <a:r>
              <a:rPr lang="en-US" sz="1050" dirty="0" smtClean="0"/>
              <a:t>Fitzpatrick </a:t>
            </a:r>
            <a:r>
              <a:rPr lang="en-US" sz="1050" dirty="0"/>
              <a:t>AL, </a:t>
            </a:r>
            <a:r>
              <a:rPr lang="en-US" sz="1050" dirty="0" err="1"/>
              <a:t>Kronmal</a:t>
            </a:r>
            <a:r>
              <a:rPr lang="en-US" sz="1050" dirty="0"/>
              <a:t> RA, Gardner JP, et al. Leukocyte telomere length and cardiovascular disease in the cardiovascular health study. Am J </a:t>
            </a:r>
            <a:r>
              <a:rPr lang="en-US" sz="1050" dirty="0" err="1"/>
              <a:t>Epidemiol</a:t>
            </a:r>
            <a:r>
              <a:rPr lang="en-US" sz="1050" dirty="0"/>
              <a:t>. 2007;165(1):14-21</a:t>
            </a:r>
            <a:r>
              <a:rPr lang="en-US" sz="1050" dirty="0" smtClean="0"/>
              <a:t>.</a:t>
            </a:r>
            <a:endParaRPr lang="en-US" sz="1050" dirty="0"/>
          </a:p>
          <a:p>
            <a:pPr marL="342900" indent="-342900">
              <a:buFont typeface="+mj-lt"/>
              <a:buAutoNum type="arabicPeriod"/>
            </a:pPr>
            <a:r>
              <a:rPr lang="en-US" sz="1050" dirty="0" err="1"/>
              <a:t>Hoen</a:t>
            </a:r>
            <a:r>
              <a:rPr lang="en-US" sz="1050" dirty="0"/>
              <a:t> PW, </a:t>
            </a:r>
            <a:r>
              <a:rPr lang="en-US" sz="1050" dirty="0" err="1"/>
              <a:t>Rosmalen</a:t>
            </a:r>
            <a:r>
              <a:rPr lang="en-US" sz="1050" dirty="0"/>
              <a:t> JG, </a:t>
            </a:r>
            <a:r>
              <a:rPr lang="en-US" sz="1050" dirty="0" err="1"/>
              <a:t>Schoevers</a:t>
            </a:r>
            <a:r>
              <a:rPr lang="en-US" sz="1050" dirty="0"/>
              <a:t> RA, </a:t>
            </a:r>
            <a:r>
              <a:rPr lang="en-US" sz="1050" dirty="0" err="1"/>
              <a:t>Huzen</a:t>
            </a:r>
            <a:r>
              <a:rPr lang="en-US" sz="1050" dirty="0"/>
              <a:t> J, Van der </a:t>
            </a:r>
            <a:r>
              <a:rPr lang="en-US" sz="1050" dirty="0" err="1"/>
              <a:t>harst</a:t>
            </a:r>
            <a:r>
              <a:rPr lang="en-US" sz="1050" dirty="0"/>
              <a:t> P, De </a:t>
            </a:r>
            <a:r>
              <a:rPr lang="en-US" sz="1050" dirty="0" err="1"/>
              <a:t>J</a:t>
            </a:r>
            <a:r>
              <a:rPr lang="en-US" sz="1050" dirty="0" err="1" smtClean="0"/>
              <a:t>onge</a:t>
            </a:r>
            <a:r>
              <a:rPr lang="en-US" sz="1050" dirty="0" smtClean="0"/>
              <a:t> </a:t>
            </a:r>
            <a:r>
              <a:rPr lang="en-US" sz="1050" dirty="0"/>
              <a:t>P. Association between anxiety but not depressive disorders and leukocyte telomere length after 2 years of follow-up in a population-based sample. </a:t>
            </a:r>
            <a:r>
              <a:rPr lang="en-US" sz="1050" dirty="0" err="1"/>
              <a:t>Psychol</a:t>
            </a:r>
            <a:r>
              <a:rPr lang="en-US" sz="1050" dirty="0"/>
              <a:t> Med. 2013;43(4):</a:t>
            </a:r>
            <a:r>
              <a:rPr lang="en-US" sz="1050" dirty="0" smtClean="0"/>
              <a:t>689-97.</a:t>
            </a:r>
          </a:p>
          <a:p>
            <a:pPr marL="342900" indent="-342900">
              <a:buFont typeface="+mj-lt"/>
              <a:buAutoNum type="arabicPeriod"/>
            </a:pPr>
            <a:r>
              <a:rPr lang="en-US" sz="1050" dirty="0" err="1" smtClean="0"/>
              <a:t>Kananen</a:t>
            </a:r>
            <a:r>
              <a:rPr lang="en-US" sz="1050" dirty="0" smtClean="0"/>
              <a:t> </a:t>
            </a:r>
            <a:r>
              <a:rPr lang="en-US" sz="1050" dirty="0"/>
              <a:t>L, </a:t>
            </a:r>
            <a:r>
              <a:rPr lang="en-US" sz="1050" dirty="0" err="1"/>
              <a:t>Surakka</a:t>
            </a:r>
            <a:r>
              <a:rPr lang="en-US" sz="1050" dirty="0"/>
              <a:t> I, </a:t>
            </a:r>
            <a:r>
              <a:rPr lang="en-US" sz="1050" dirty="0" err="1"/>
              <a:t>Pirkola</a:t>
            </a:r>
            <a:r>
              <a:rPr lang="en-US" sz="1050" dirty="0"/>
              <a:t> S, et al. Childhood adversities are associated with shorter telomere length at adult age both in individuals with an anxiety disorder and controls. </a:t>
            </a:r>
            <a:r>
              <a:rPr lang="en-US" sz="1050" dirty="0" err="1"/>
              <a:t>PLoS</a:t>
            </a:r>
            <a:r>
              <a:rPr lang="en-US" sz="1050" dirty="0"/>
              <a:t> ONE. 2010;5(5):e10826</a:t>
            </a:r>
            <a:r>
              <a:rPr lang="en-US" sz="1050" dirty="0" smtClean="0"/>
              <a:t>.</a:t>
            </a:r>
          </a:p>
          <a:p>
            <a:pPr marL="342900" indent="-342900">
              <a:buFont typeface="+mj-lt"/>
              <a:buAutoNum type="arabicPeriod"/>
            </a:pPr>
            <a:r>
              <a:rPr lang="en-US" sz="1050" dirty="0"/>
              <a:t>Kao HT, Cawthon RM, </a:t>
            </a:r>
            <a:r>
              <a:rPr lang="en-US" sz="1050" dirty="0" err="1"/>
              <a:t>Delisi</a:t>
            </a:r>
            <a:r>
              <a:rPr lang="en-US" sz="1050" dirty="0"/>
              <a:t> LE, et al. Rapid telomere erosion in schizophrenia. </a:t>
            </a:r>
            <a:r>
              <a:rPr lang="en-US" sz="1050" dirty="0" err="1"/>
              <a:t>Mol</a:t>
            </a:r>
            <a:r>
              <a:rPr lang="en-US" sz="1050" dirty="0"/>
              <a:t> Psychiatry. 2008;13(2):</a:t>
            </a:r>
            <a:r>
              <a:rPr lang="en-US" sz="1050" dirty="0" smtClean="0"/>
              <a:t>118-9</a:t>
            </a:r>
            <a:r>
              <a:rPr lang="en-US" sz="1050" dirty="0"/>
              <a:t>.</a:t>
            </a:r>
            <a:endParaRPr lang="en-US" sz="1050" dirty="0" smtClean="0"/>
          </a:p>
          <a:p>
            <a:pPr marL="342900" indent="-342900">
              <a:buFont typeface="+mj-lt"/>
              <a:buAutoNum type="arabicPeriod"/>
            </a:pPr>
            <a:r>
              <a:rPr lang="en-US" sz="1050" dirty="0" smtClean="0"/>
              <a:t>Kim </a:t>
            </a:r>
            <a:r>
              <a:rPr lang="en-US" sz="1050" dirty="0"/>
              <a:t>S, Parks CG, </a:t>
            </a:r>
            <a:r>
              <a:rPr lang="en-US" sz="1050" dirty="0" err="1"/>
              <a:t>Deroo</a:t>
            </a:r>
            <a:r>
              <a:rPr lang="en-US" sz="1050" dirty="0"/>
              <a:t> LA, et al. Obesity and weight gain in adulthood and telomere length. Cancer </a:t>
            </a:r>
            <a:r>
              <a:rPr lang="en-US" sz="1050" dirty="0" err="1"/>
              <a:t>Epidemiol</a:t>
            </a:r>
            <a:r>
              <a:rPr lang="en-US" sz="1050" dirty="0"/>
              <a:t> Biomarkers Prev. 2009;18(3):816-20</a:t>
            </a:r>
            <a:r>
              <a:rPr lang="en-US" sz="1050" dirty="0" smtClean="0"/>
              <a:t>.</a:t>
            </a:r>
          </a:p>
          <a:p>
            <a:pPr marL="342900" indent="-342900">
              <a:buFont typeface="+mj-lt"/>
              <a:buAutoNum type="arabicPeriod"/>
            </a:pPr>
            <a:r>
              <a:rPr lang="en-US" sz="1050" dirty="0" err="1"/>
              <a:t>Ladwig</a:t>
            </a:r>
            <a:r>
              <a:rPr lang="en-US" sz="1050" dirty="0"/>
              <a:t> KH, </a:t>
            </a:r>
            <a:r>
              <a:rPr lang="en-US" sz="1050" dirty="0" err="1"/>
              <a:t>Brockhaus</a:t>
            </a:r>
            <a:r>
              <a:rPr lang="en-US" sz="1050" dirty="0"/>
              <a:t> AC, Baumert J, et al. Posttraumatic stress disorder and not depression is associated with shorter leukocyte telomere length: findings from 3,000 participants in the population-based KORA F4 study. </a:t>
            </a:r>
            <a:r>
              <a:rPr lang="en-US" sz="1050" dirty="0" err="1"/>
              <a:t>PLoS</a:t>
            </a:r>
            <a:r>
              <a:rPr lang="en-US" sz="1050" dirty="0"/>
              <a:t> ONE. 2013;8(7):e64762</a:t>
            </a:r>
            <a:r>
              <a:rPr lang="en-US" sz="1050" dirty="0" smtClean="0"/>
              <a:t>.</a:t>
            </a:r>
          </a:p>
          <a:p>
            <a:pPr marL="342900" indent="-342900">
              <a:buFont typeface="+mj-lt"/>
              <a:buAutoNum type="arabicPeriod"/>
            </a:pPr>
            <a:r>
              <a:rPr lang="en-US" sz="1050" dirty="0"/>
              <a:t>Lin PY. Shortened leukocyte telomere length in patients with schizophrenia is related to disease status. </a:t>
            </a:r>
            <a:r>
              <a:rPr lang="en-US" sz="1050" dirty="0" err="1"/>
              <a:t>Schizophr</a:t>
            </a:r>
            <a:r>
              <a:rPr lang="en-US" sz="1050" dirty="0"/>
              <a:t> Res. 2015;168(1-2):597-8</a:t>
            </a:r>
            <a:r>
              <a:rPr lang="en-US" sz="1050" dirty="0" smtClean="0"/>
              <a:t>.</a:t>
            </a:r>
          </a:p>
          <a:p>
            <a:pPr marL="342900" indent="-342900">
              <a:buFont typeface="+mj-lt"/>
              <a:buAutoNum type="arabicPeriod"/>
            </a:pPr>
            <a:r>
              <a:rPr lang="en-US" sz="1050" dirty="0" err="1" smtClean="0"/>
              <a:t>Lindqvist</a:t>
            </a:r>
            <a:r>
              <a:rPr lang="en-US" sz="1050" dirty="0" smtClean="0"/>
              <a:t> </a:t>
            </a:r>
            <a:r>
              <a:rPr lang="en-US" sz="1050" dirty="0"/>
              <a:t>D, </a:t>
            </a:r>
            <a:r>
              <a:rPr lang="en-US" sz="1050" dirty="0" err="1"/>
              <a:t>Epel</a:t>
            </a:r>
            <a:r>
              <a:rPr lang="en-US" sz="1050" dirty="0"/>
              <a:t> ES, </a:t>
            </a:r>
            <a:r>
              <a:rPr lang="en-US" sz="1050" dirty="0" err="1" smtClean="0"/>
              <a:t>Mello</a:t>
            </a:r>
            <a:r>
              <a:rPr lang="en-US" sz="1050" dirty="0" err="1"/>
              <a:t>Ladwig</a:t>
            </a:r>
            <a:r>
              <a:rPr lang="en-US" sz="1050" dirty="0"/>
              <a:t> KH, </a:t>
            </a:r>
            <a:r>
              <a:rPr lang="en-US" sz="1050" dirty="0" err="1"/>
              <a:t>Brockhaus</a:t>
            </a:r>
            <a:r>
              <a:rPr lang="en-US" sz="1050" dirty="0"/>
              <a:t> AC, Baumert J, et al. Posttraumatic stress disorder and not depression is associated with shorter leukocyte telomere length: findings from 3,000 participants in the population-based KORA F4 study. </a:t>
            </a:r>
            <a:r>
              <a:rPr lang="en-US" sz="1050" dirty="0" err="1"/>
              <a:t>PLoS</a:t>
            </a:r>
            <a:r>
              <a:rPr lang="en-US" sz="1050" dirty="0"/>
              <a:t> ONE. 2013;8(7):e64762.</a:t>
            </a:r>
          </a:p>
          <a:p>
            <a:pPr marL="342900" indent="-342900">
              <a:buFont typeface="+mj-lt"/>
              <a:buAutoNum type="arabicPeriod"/>
            </a:pPr>
            <a:r>
              <a:rPr lang="en-US" sz="1050" dirty="0"/>
              <a:t>Martinsson L, Wei Y, Xu D, et al. Long-term lithium treatment in bipolar disorder is associated with longer leukocyte telomeres. </a:t>
            </a:r>
            <a:r>
              <a:rPr lang="en-US" sz="1050" dirty="0" err="1"/>
              <a:t>Transl</a:t>
            </a:r>
            <a:r>
              <a:rPr lang="en-US" sz="1050" dirty="0"/>
              <a:t> Psychiatry. 2013;3:e261</a:t>
            </a:r>
            <a:r>
              <a:rPr lang="en-US" sz="1050" dirty="0" smtClean="0"/>
              <a:t>.</a:t>
            </a:r>
          </a:p>
          <a:p>
            <a:pPr marL="342900" indent="-342900">
              <a:buFont typeface="+mj-lt"/>
              <a:buAutoNum type="arabicPeriod"/>
            </a:pPr>
            <a:r>
              <a:rPr lang="en-US" sz="1050" dirty="0" err="1" smtClean="0"/>
              <a:t>Maurya</a:t>
            </a:r>
            <a:r>
              <a:rPr lang="en-US" sz="1050" dirty="0" smtClean="0"/>
              <a:t> </a:t>
            </a:r>
            <a:r>
              <a:rPr lang="en-US" sz="1050" dirty="0"/>
              <a:t>PK, Rizzo LB, Xavier G, et al. Shorter leukocyte telomere length in patients at ultra high risk for psychosis. </a:t>
            </a:r>
            <a:r>
              <a:rPr lang="en-US" sz="1050" dirty="0" err="1"/>
              <a:t>Eur</a:t>
            </a:r>
            <a:r>
              <a:rPr lang="en-US" sz="1050" dirty="0"/>
              <a:t> </a:t>
            </a:r>
            <a:r>
              <a:rPr lang="en-US" sz="1050" dirty="0" err="1"/>
              <a:t>Neuropsychopharmacol</a:t>
            </a:r>
            <a:r>
              <a:rPr lang="en-US" sz="1050" dirty="0"/>
              <a:t>. 2017;27(5):538-542</a:t>
            </a:r>
            <a:r>
              <a:rPr lang="en-US" sz="1050" dirty="0" smtClean="0"/>
              <a:t>.</a:t>
            </a:r>
          </a:p>
          <a:p>
            <a:pPr marL="342900" lvl="0" indent="-342900">
              <a:buFont typeface="+mj-lt"/>
              <a:buAutoNum type="arabicPeriod"/>
            </a:pPr>
            <a:r>
              <a:rPr lang="en-US" sz="1050" dirty="0" err="1"/>
              <a:t>Moyzis</a:t>
            </a:r>
            <a:r>
              <a:rPr lang="en-US" sz="1050" dirty="0"/>
              <a:t> RK, Buckingham JM, Cram LS, et al. A highly conserved repetitive DNA sequence, (TTAGGG)n, present at the telomeres of human chromosomes. Proc Natl </a:t>
            </a:r>
            <a:r>
              <a:rPr lang="en-US" sz="1050" dirty="0" err="1"/>
              <a:t>Acad</a:t>
            </a:r>
            <a:r>
              <a:rPr lang="en-US" sz="1050" dirty="0"/>
              <a:t> </a:t>
            </a:r>
            <a:r>
              <a:rPr lang="en-US" sz="1050" dirty="0" err="1"/>
              <a:t>Sci</a:t>
            </a:r>
            <a:r>
              <a:rPr lang="en-US" sz="1050" dirty="0"/>
              <a:t> USA. 1988;85(18):6622-6</a:t>
            </a:r>
            <a:r>
              <a:rPr lang="en-US" sz="1050" dirty="0" smtClean="0"/>
              <a:t>.</a:t>
            </a:r>
            <a:endParaRPr lang="en-US" sz="1050" dirty="0"/>
          </a:p>
          <a:p>
            <a:pPr marL="342900" indent="-342900">
              <a:buFont typeface="+mj-lt"/>
              <a:buAutoNum type="arabicPeriod"/>
            </a:pPr>
            <a:r>
              <a:rPr lang="en-US" sz="1050" dirty="0" err="1" smtClean="0"/>
              <a:t>Nieratschker</a:t>
            </a:r>
            <a:r>
              <a:rPr lang="en-US" sz="1050" dirty="0" smtClean="0"/>
              <a:t> </a:t>
            </a:r>
            <a:r>
              <a:rPr lang="en-US" sz="1050" dirty="0"/>
              <a:t>V, </a:t>
            </a:r>
            <a:r>
              <a:rPr lang="en-US" sz="1050" dirty="0" err="1"/>
              <a:t>Lahtinen</a:t>
            </a:r>
            <a:r>
              <a:rPr lang="en-US" sz="1050" dirty="0"/>
              <a:t> J, Meier S, et al. Longer telomere length in patients with schizophrenia. </a:t>
            </a:r>
            <a:r>
              <a:rPr lang="en-US" sz="1050" dirty="0" err="1"/>
              <a:t>Schizophr</a:t>
            </a:r>
            <a:r>
              <a:rPr lang="en-US" sz="1050" dirty="0"/>
              <a:t> Res. 2013;149(1-3):</a:t>
            </a:r>
            <a:r>
              <a:rPr lang="en-US" sz="1050" dirty="0" smtClean="0"/>
              <a:t>116-20.SCZ</a:t>
            </a:r>
          </a:p>
          <a:p>
            <a:pPr marL="342900" indent="-342900">
              <a:buFont typeface="+mj-lt"/>
              <a:buAutoNum type="arabicPeriod"/>
            </a:pPr>
            <a:r>
              <a:rPr lang="en-US" sz="1050" dirty="0" err="1" smtClean="0"/>
              <a:t>O'donovan</a:t>
            </a:r>
            <a:r>
              <a:rPr lang="en-US" sz="1050" dirty="0" smtClean="0"/>
              <a:t> </a:t>
            </a:r>
            <a:r>
              <a:rPr lang="en-US" sz="1050" dirty="0"/>
              <a:t>A, </a:t>
            </a:r>
            <a:r>
              <a:rPr lang="en-US" sz="1050" dirty="0" err="1"/>
              <a:t>Epel</a:t>
            </a:r>
            <a:r>
              <a:rPr lang="en-US" sz="1050" dirty="0"/>
              <a:t> E, Lin J, et al. Childhood trauma associated with short leukocyte telomere length in posttraumatic stress disorder. </a:t>
            </a:r>
            <a:r>
              <a:rPr lang="en-US" sz="1050" dirty="0" err="1"/>
              <a:t>Biol</a:t>
            </a:r>
            <a:r>
              <a:rPr lang="en-US" sz="1050" dirty="0"/>
              <a:t> Psychiatry. 2011;70(5):465-71</a:t>
            </a:r>
            <a:r>
              <a:rPr lang="en-US" sz="1050" dirty="0" smtClean="0"/>
              <a:t>.</a:t>
            </a:r>
          </a:p>
          <a:p>
            <a:pPr marL="342900" indent="-342900">
              <a:buFont typeface="+mj-lt"/>
              <a:buAutoNum type="arabicPeriod"/>
            </a:pPr>
            <a:r>
              <a:rPr lang="en-US" sz="1050" dirty="0" err="1"/>
              <a:t>Pawelczyk</a:t>
            </a:r>
            <a:r>
              <a:rPr lang="en-US" sz="1050" dirty="0"/>
              <a:t> T, </a:t>
            </a:r>
            <a:r>
              <a:rPr lang="en-US" sz="1050" dirty="0" err="1"/>
              <a:t>Szymanska</a:t>
            </a:r>
            <a:r>
              <a:rPr lang="en-US" sz="1050" dirty="0"/>
              <a:t> B, </a:t>
            </a:r>
            <a:r>
              <a:rPr lang="en-US" sz="1050" dirty="0" err="1"/>
              <a:t>Grancow-grabka</a:t>
            </a:r>
            <a:r>
              <a:rPr lang="en-US" sz="1050" dirty="0"/>
              <a:t> M, </a:t>
            </a:r>
            <a:r>
              <a:rPr lang="en-US" sz="1050" dirty="0" err="1"/>
              <a:t>Kotlicka-antczak</a:t>
            </a:r>
            <a:r>
              <a:rPr lang="en-US" sz="1050" dirty="0"/>
              <a:t> M, </a:t>
            </a:r>
            <a:r>
              <a:rPr lang="en-US" sz="1050" dirty="0" err="1"/>
              <a:t>Pawelczyk</a:t>
            </a:r>
            <a:r>
              <a:rPr lang="en-US" sz="1050" dirty="0"/>
              <a:t> A. Telomere length in blood cells is related to the chronicity, severity, and recurrence rate of schizophrenia. </a:t>
            </a:r>
            <a:r>
              <a:rPr lang="en-US" sz="1050" dirty="0" err="1"/>
              <a:t>Neuropsychiatr</a:t>
            </a:r>
            <a:r>
              <a:rPr lang="en-US" sz="1050" dirty="0"/>
              <a:t> Dis Treat. 2015;11:1493-503</a:t>
            </a:r>
            <a:r>
              <a:rPr lang="en-US" sz="1050" dirty="0" smtClean="0"/>
              <a:t>.</a:t>
            </a:r>
          </a:p>
          <a:p>
            <a:pPr marL="342900" indent="-342900">
              <a:buFont typeface="+mj-lt"/>
              <a:buAutoNum type="arabicPeriod"/>
            </a:pPr>
            <a:r>
              <a:rPr lang="en-US" sz="1050" dirty="0" err="1" smtClean="0"/>
              <a:t>Polho</a:t>
            </a:r>
            <a:r>
              <a:rPr lang="en-US" sz="1050" dirty="0" smtClean="0"/>
              <a:t> GB, </a:t>
            </a:r>
            <a:r>
              <a:rPr lang="en-US" sz="1050" dirty="0"/>
              <a:t>De-</a:t>
            </a:r>
            <a:r>
              <a:rPr lang="en-US" sz="1050" dirty="0" err="1"/>
              <a:t>paula</a:t>
            </a:r>
            <a:r>
              <a:rPr lang="en-US" sz="1050" dirty="0"/>
              <a:t> VJ, </a:t>
            </a:r>
            <a:r>
              <a:rPr lang="en-US" sz="1050" dirty="0" err="1"/>
              <a:t>Cardillo</a:t>
            </a:r>
            <a:r>
              <a:rPr lang="en-US" sz="1050" dirty="0"/>
              <a:t> G, Dos </a:t>
            </a:r>
            <a:r>
              <a:rPr lang="en-US" sz="1050" dirty="0" err="1"/>
              <a:t>santos</a:t>
            </a:r>
            <a:r>
              <a:rPr lang="en-US" sz="1050" dirty="0"/>
              <a:t> B, Kerr DS. Leukocyte telomere length in patients with schizophrenia: A meta-analysis. </a:t>
            </a:r>
            <a:r>
              <a:rPr lang="en-US" sz="1050" dirty="0" err="1"/>
              <a:t>Schizophr</a:t>
            </a:r>
            <a:r>
              <a:rPr lang="en-US" sz="1050" dirty="0"/>
              <a:t> Res. 2015;165(2-3):195-200</a:t>
            </a:r>
            <a:r>
              <a:rPr lang="en-US" sz="1050" dirty="0" smtClean="0"/>
              <a:t>.</a:t>
            </a:r>
          </a:p>
          <a:p>
            <a:pPr marL="342900" indent="-342900">
              <a:buFont typeface="+mj-lt"/>
              <a:buAutoNum type="arabicPeriod"/>
            </a:pPr>
            <a:r>
              <a:rPr lang="en-US" sz="1050" dirty="0" err="1" smtClean="0"/>
              <a:t>Porton</a:t>
            </a:r>
            <a:r>
              <a:rPr lang="en-US" sz="1050" dirty="0" smtClean="0"/>
              <a:t> </a:t>
            </a:r>
            <a:r>
              <a:rPr lang="en-US" sz="1050" dirty="0"/>
              <a:t>B, </a:t>
            </a:r>
            <a:r>
              <a:rPr lang="en-US" sz="1050" dirty="0" err="1"/>
              <a:t>Delisi</a:t>
            </a:r>
            <a:r>
              <a:rPr lang="en-US" sz="1050" dirty="0"/>
              <a:t> LE, </a:t>
            </a:r>
            <a:r>
              <a:rPr lang="en-US" sz="1050" dirty="0" err="1"/>
              <a:t>Bertisch</a:t>
            </a:r>
            <a:r>
              <a:rPr lang="en-US" sz="1050" dirty="0"/>
              <a:t> HC, et al. Telomerase levels in schizophrenia: a preliminary study. </a:t>
            </a:r>
            <a:r>
              <a:rPr lang="en-US" sz="1050" dirty="0" err="1"/>
              <a:t>Schizophr</a:t>
            </a:r>
            <a:r>
              <a:rPr lang="en-US" sz="1050" dirty="0"/>
              <a:t> Res. 2008;106(2-3):</a:t>
            </a:r>
            <a:r>
              <a:rPr lang="en-US" sz="1050" dirty="0" smtClean="0"/>
              <a:t>242-</a:t>
            </a:r>
          </a:p>
          <a:p>
            <a:pPr marL="342900" indent="-342900">
              <a:buFont typeface="+mj-lt"/>
              <a:buAutoNum type="arabicPeriod"/>
            </a:pPr>
            <a:r>
              <a:rPr lang="en-US" sz="1050" dirty="0"/>
              <a:t>Rizzo LB, Do </a:t>
            </a:r>
            <a:r>
              <a:rPr lang="en-US" sz="1050" dirty="0" err="1"/>
              <a:t>prado</a:t>
            </a:r>
            <a:r>
              <a:rPr lang="en-US" sz="1050" dirty="0"/>
              <a:t> CH, </a:t>
            </a:r>
            <a:r>
              <a:rPr lang="en-US" sz="1050" dirty="0" err="1"/>
              <a:t>Grassi-oliveira</a:t>
            </a:r>
            <a:r>
              <a:rPr lang="en-US" sz="1050" dirty="0"/>
              <a:t> R, et al. </a:t>
            </a:r>
            <a:r>
              <a:rPr lang="en-US" sz="1050" dirty="0" err="1"/>
              <a:t>Immunosenescence</a:t>
            </a:r>
            <a:r>
              <a:rPr lang="en-US" sz="1050" dirty="0"/>
              <a:t> is associated with human cytomegalovirus and shortened telomeres in type I bipolar disorder. Bipolar </a:t>
            </a:r>
            <a:r>
              <a:rPr lang="en-US" sz="1050" dirty="0" err="1"/>
              <a:t>Disord</a:t>
            </a:r>
            <a:r>
              <a:rPr lang="en-US" sz="1050" dirty="0"/>
              <a:t>. 2013;15(8):</a:t>
            </a:r>
            <a:r>
              <a:rPr lang="en-US" sz="1050" dirty="0" smtClean="0"/>
              <a:t>832-8.</a:t>
            </a:r>
          </a:p>
          <a:p>
            <a:pPr marL="342900" indent="-342900">
              <a:buFont typeface="+mj-lt"/>
              <a:buAutoNum type="arabicPeriod"/>
            </a:pPr>
            <a:r>
              <a:rPr lang="en-US" sz="1050" dirty="0" smtClean="0"/>
              <a:t>Simon </a:t>
            </a:r>
            <a:r>
              <a:rPr lang="en-US" sz="1050" dirty="0"/>
              <a:t>NM, </a:t>
            </a:r>
            <a:r>
              <a:rPr lang="en-US" sz="1050" dirty="0" err="1"/>
              <a:t>Smoller</a:t>
            </a:r>
            <a:r>
              <a:rPr lang="en-US" sz="1050" dirty="0"/>
              <a:t> JW, </a:t>
            </a:r>
            <a:r>
              <a:rPr lang="en-US" sz="1050" dirty="0" err="1"/>
              <a:t>Mcnamara</a:t>
            </a:r>
            <a:r>
              <a:rPr lang="en-US" sz="1050" dirty="0"/>
              <a:t> KL, et al. Telomere shortening and mood disorders: preliminary support for a chronic stress model of accelerated aging. </a:t>
            </a:r>
            <a:r>
              <a:rPr lang="en-US" sz="1050" dirty="0" err="1"/>
              <a:t>Biol</a:t>
            </a:r>
            <a:r>
              <a:rPr lang="en-US" sz="1050" dirty="0"/>
              <a:t> Psychiatry. 2006;60(5):432-5</a:t>
            </a:r>
            <a:r>
              <a:rPr lang="en-US" sz="1050" dirty="0" smtClean="0"/>
              <a:t>.</a:t>
            </a:r>
          </a:p>
          <a:p>
            <a:pPr marL="342900" indent="-342900">
              <a:buFont typeface="+mj-lt"/>
              <a:buAutoNum type="arabicPeriod"/>
            </a:pPr>
            <a:r>
              <a:rPr lang="en-US" sz="1050" dirty="0" err="1" smtClean="0"/>
              <a:t>Wikgren</a:t>
            </a:r>
            <a:r>
              <a:rPr lang="en-US" sz="1050" dirty="0" smtClean="0"/>
              <a:t> </a:t>
            </a:r>
            <a:r>
              <a:rPr lang="en-US" sz="1050" dirty="0"/>
              <a:t>M, </a:t>
            </a:r>
            <a:r>
              <a:rPr lang="en-US" sz="1050" dirty="0" err="1"/>
              <a:t>Maripuu</a:t>
            </a:r>
            <a:r>
              <a:rPr lang="en-US" sz="1050" dirty="0"/>
              <a:t> M, </a:t>
            </a:r>
            <a:r>
              <a:rPr lang="en-US" sz="1050" dirty="0" err="1"/>
              <a:t>Karlsson</a:t>
            </a:r>
            <a:r>
              <a:rPr lang="en-US" sz="1050" dirty="0"/>
              <a:t> T, et al. Short telomeres in depression and the general population are associated with a </a:t>
            </a:r>
            <a:r>
              <a:rPr lang="en-US" sz="1050" dirty="0" err="1"/>
              <a:t>hypocortisolemic</a:t>
            </a:r>
            <a:r>
              <a:rPr lang="en-US" sz="1050" dirty="0"/>
              <a:t> state. </a:t>
            </a:r>
            <a:r>
              <a:rPr lang="en-US" sz="1050" dirty="0" err="1"/>
              <a:t>Biol</a:t>
            </a:r>
            <a:r>
              <a:rPr lang="en-US" sz="1050" dirty="0"/>
              <a:t> Psychiatry. 2012;71(4):</a:t>
            </a:r>
            <a:r>
              <a:rPr lang="en-US" sz="1050" dirty="0" smtClean="0"/>
              <a:t>294-300</a:t>
            </a:r>
            <a:r>
              <a:rPr lang="en-US" sz="1050" dirty="0"/>
              <a:t>.</a:t>
            </a:r>
            <a:endParaRPr lang="en-US" sz="1050" dirty="0" smtClean="0"/>
          </a:p>
          <a:p>
            <a:pPr marL="342900" indent="-342900">
              <a:buFont typeface="+mj-lt"/>
              <a:buAutoNum type="arabicPeriod"/>
            </a:pPr>
            <a:r>
              <a:rPr lang="en-US" sz="1050" dirty="0" err="1" smtClean="0"/>
              <a:t>Wolkowitz</a:t>
            </a:r>
            <a:r>
              <a:rPr lang="en-US" sz="1050" dirty="0" smtClean="0"/>
              <a:t> </a:t>
            </a:r>
            <a:r>
              <a:rPr lang="en-US" sz="1050" dirty="0"/>
              <a:t>OM, Mellon SH, </a:t>
            </a:r>
            <a:r>
              <a:rPr lang="en-US" sz="1050" dirty="0" err="1"/>
              <a:t>Epel</a:t>
            </a:r>
            <a:r>
              <a:rPr lang="en-US" sz="1050" dirty="0"/>
              <a:t> ES, et al. Leukocyte telomere length in major depression: correlations with chronicity, inflammation and oxidative stress--preliminary findings. </a:t>
            </a:r>
            <a:r>
              <a:rPr lang="en-US" sz="1050" dirty="0" err="1"/>
              <a:t>PLoS</a:t>
            </a:r>
            <a:r>
              <a:rPr lang="en-US" sz="1050" dirty="0"/>
              <a:t> ONE. 2011;6(3):e17837</a:t>
            </a:r>
            <a:r>
              <a:rPr lang="en-US" sz="1050" dirty="0" smtClean="0"/>
              <a:t>.</a:t>
            </a:r>
          </a:p>
          <a:p>
            <a:pPr marL="342900" indent="-342900">
              <a:buFont typeface="+mj-lt"/>
              <a:buAutoNum type="arabicPeriod"/>
            </a:pPr>
            <a:r>
              <a:rPr lang="en-US" sz="1050" dirty="0" err="1"/>
              <a:t>Wolkowitz</a:t>
            </a:r>
            <a:r>
              <a:rPr lang="en-US" sz="1050" dirty="0"/>
              <a:t> OM, Mellon SH, </a:t>
            </a:r>
            <a:r>
              <a:rPr lang="en-US" sz="1050" dirty="0" err="1"/>
              <a:t>Epel</a:t>
            </a:r>
            <a:r>
              <a:rPr lang="en-US" sz="1050" dirty="0"/>
              <a:t> ES, et al. Resting leukocyte telomerase activity is elevated in major depression and predicts treatment response. </a:t>
            </a:r>
            <a:r>
              <a:rPr lang="en-US" sz="1050" dirty="0" err="1"/>
              <a:t>Mol</a:t>
            </a:r>
            <a:r>
              <a:rPr lang="en-US" sz="1050" dirty="0"/>
              <a:t> Psychiatry. 2012;17(2):</a:t>
            </a:r>
            <a:r>
              <a:rPr lang="en-US" sz="1050" dirty="0" smtClean="0"/>
              <a:t>164-72.</a:t>
            </a:r>
          </a:p>
          <a:p>
            <a:pPr marL="342900" indent="-342900">
              <a:buFont typeface="+mj-lt"/>
              <a:buAutoNum type="arabicPeriod"/>
            </a:pPr>
            <a:r>
              <a:rPr lang="en-US" sz="1050" dirty="0" smtClean="0"/>
              <a:t>Yu </a:t>
            </a:r>
            <a:r>
              <a:rPr lang="en-US" sz="1050" dirty="0"/>
              <a:t>WY, Chang HW, Lin CH, Cho CL. Short telomeres in patients with chronic schizophrenia who show a poor response to treatment. J Psychiatry </a:t>
            </a:r>
            <a:r>
              <a:rPr lang="en-US" sz="1050" dirty="0" err="1"/>
              <a:t>Neurosci</a:t>
            </a:r>
            <a:r>
              <a:rPr lang="en-US" sz="1050" dirty="0"/>
              <a:t>. 2008;33(3):244-7.</a:t>
            </a:r>
          </a:p>
          <a:p>
            <a:pPr marL="342900" indent="-342900">
              <a:buFont typeface="+mj-lt"/>
              <a:buAutoNum type="arabicPeriod"/>
            </a:pPr>
            <a:r>
              <a:rPr lang="en-US" sz="1050" dirty="0" smtClean="0"/>
              <a:t>Yung </a:t>
            </a:r>
            <a:r>
              <a:rPr lang="en-US" sz="1050" dirty="0"/>
              <a:t>AR, Phillips LJ, Yuen HP, </a:t>
            </a:r>
            <a:r>
              <a:rPr lang="en-US" sz="1050" dirty="0" err="1"/>
              <a:t>Mcgorry</a:t>
            </a:r>
            <a:r>
              <a:rPr lang="en-US" sz="1050" dirty="0"/>
              <a:t> PD. Risk factors for psychosis in an ultra high-risk group: psychopathology and clinical features. </a:t>
            </a:r>
            <a:r>
              <a:rPr lang="en-US" sz="1050" dirty="0" err="1"/>
              <a:t>Schizophr</a:t>
            </a:r>
            <a:r>
              <a:rPr lang="en-US" sz="1050" dirty="0"/>
              <a:t> Res. 2004;67(2-3):131-42.</a:t>
            </a:r>
          </a:p>
          <a:p>
            <a:pPr marL="342900" indent="-342900">
              <a:buFont typeface="+mj-lt"/>
              <a:buAutoNum type="arabicPeriod"/>
            </a:pPr>
            <a:r>
              <a:rPr lang="en-US" sz="1050" dirty="0" smtClean="0"/>
              <a:t>Zhang </a:t>
            </a:r>
            <a:r>
              <a:rPr lang="en-US" sz="1050" dirty="0"/>
              <a:t>C, Chen X, Li L, Zhou Y, Wang C, </a:t>
            </a:r>
            <a:r>
              <a:rPr lang="en-US" sz="1050" dirty="0" err="1"/>
              <a:t>Hou</a:t>
            </a:r>
            <a:r>
              <a:rPr lang="en-US" sz="1050" dirty="0"/>
              <a:t> S. The Association between Telomere Length and Cancer Prognosis: Evidence from a Meta-Analysis. </a:t>
            </a:r>
            <a:r>
              <a:rPr lang="en-US" sz="1050" dirty="0" err="1"/>
              <a:t>PLoS</a:t>
            </a:r>
            <a:r>
              <a:rPr lang="en-US" sz="1050" dirty="0"/>
              <a:t> ONE. 2015;10(7):e0133174.</a:t>
            </a:r>
          </a:p>
          <a:p>
            <a:pPr marL="342900" indent="-342900">
              <a:buFont typeface="+mj-lt"/>
              <a:buAutoNum type="arabicPeriod"/>
            </a:pPr>
            <a:endParaRPr lang="en-US" sz="1000" dirty="0" smtClean="0"/>
          </a:p>
          <a:p>
            <a:endParaRPr lang="en-US" sz="1000" dirty="0"/>
          </a:p>
          <a:p>
            <a:endParaRPr lang="en-US" sz="1000" dirty="0"/>
          </a:p>
          <a:p>
            <a:pPr lvl="0"/>
            <a:endParaRPr lang="en-US" sz="1000" dirty="0"/>
          </a:p>
          <a:p>
            <a:endParaRPr lang="en-US" sz="1000" dirty="0" smtClean="0"/>
          </a:p>
          <a:p>
            <a:endParaRPr lang="en-US" sz="1000" dirty="0"/>
          </a:p>
          <a:p>
            <a:endParaRPr lang="en-US" dirty="0"/>
          </a:p>
        </p:txBody>
      </p:sp>
      <p:sp>
        <p:nvSpPr>
          <p:cNvPr id="12" name="Text Placeholder 11"/>
          <p:cNvSpPr>
            <a:spLocks noGrp="1"/>
          </p:cNvSpPr>
          <p:nvPr>
            <p:ph type="body" sz="quarter" idx="27"/>
          </p:nvPr>
        </p:nvSpPr>
        <p:spPr>
          <a:xfrm>
            <a:off x="20564564" y="2948666"/>
            <a:ext cx="6287661" cy="382517"/>
          </a:xfrm>
        </p:spPr>
        <p:txBody>
          <a:bodyPr/>
          <a:lstStyle/>
          <a:p>
            <a:r>
              <a:rPr lang="en-US" dirty="0" smtClean="0"/>
              <a:t>REFERENCES</a:t>
            </a:r>
            <a:endParaRPr lang="en-US" dirty="0"/>
          </a:p>
        </p:txBody>
      </p:sp>
      <p:sp>
        <p:nvSpPr>
          <p:cNvPr id="13" name="Text Placeholder 12"/>
          <p:cNvSpPr>
            <a:spLocks noGrp="1"/>
          </p:cNvSpPr>
          <p:nvPr>
            <p:ph type="body" sz="quarter" idx="29"/>
          </p:nvPr>
        </p:nvSpPr>
        <p:spPr>
          <a:xfrm>
            <a:off x="20533616" y="14905131"/>
            <a:ext cx="6279386" cy="382517"/>
          </a:xfrm>
        </p:spPr>
        <p:txBody>
          <a:bodyPr/>
          <a:lstStyle/>
          <a:p>
            <a:r>
              <a:rPr lang="en-US" dirty="0" smtClean="0"/>
              <a:t>CONTACT</a:t>
            </a:r>
            <a:endParaRPr lang="en-US" dirty="0"/>
          </a:p>
        </p:txBody>
      </p:sp>
      <p:sp>
        <p:nvSpPr>
          <p:cNvPr id="14" name="Text Placeholder 13"/>
          <p:cNvSpPr>
            <a:spLocks noGrp="1"/>
          </p:cNvSpPr>
          <p:nvPr>
            <p:ph type="body" sz="quarter" idx="96"/>
          </p:nvPr>
        </p:nvSpPr>
        <p:spPr>
          <a:xfrm>
            <a:off x="583079" y="8270547"/>
            <a:ext cx="6274921" cy="7465767"/>
          </a:xfrm>
        </p:spPr>
        <p:txBody>
          <a:bodyPr/>
          <a:lstStyle/>
          <a:p>
            <a:r>
              <a:rPr lang="en-US" sz="1800" dirty="0" smtClean="0"/>
              <a:t>A meta-analysis in 2015 showed shorter TL across psychiatric disorders </a:t>
            </a:r>
            <a:r>
              <a:rPr lang="en-US" sz="900" dirty="0" smtClean="0"/>
              <a:t>(3)</a:t>
            </a:r>
            <a:endParaRPr lang="en-US" sz="1800" dirty="0" smtClean="0"/>
          </a:p>
          <a:p>
            <a:r>
              <a:rPr lang="en-US" sz="1800" u="sng" dirty="0" smtClean="0"/>
              <a:t>MDD </a:t>
            </a:r>
          </a:p>
          <a:p>
            <a:pPr marL="285750" indent="-285750">
              <a:buFont typeface="Arial" charset="0"/>
              <a:buChar char="•"/>
            </a:pPr>
            <a:r>
              <a:rPr lang="en-US" sz="1800" dirty="0" smtClean="0"/>
              <a:t>A majority of the studies done on MDD and telomere length have found that there is shortening </a:t>
            </a:r>
            <a:r>
              <a:rPr lang="en-US" sz="900" dirty="0" smtClean="0"/>
              <a:t>(3, 22)</a:t>
            </a:r>
            <a:endParaRPr lang="en-US" sz="1800" dirty="0" smtClean="0"/>
          </a:p>
          <a:p>
            <a:pPr marL="285750" indent="-285750">
              <a:buFont typeface="Arial" charset="0"/>
              <a:buChar char="•"/>
            </a:pPr>
            <a:r>
              <a:rPr lang="en-US" sz="1800" dirty="0" smtClean="0"/>
              <a:t>Some studies have suggested that the shortening is more pronounced in groups that have had a longer duration of illness and a more severe manifestation of MDD, linking these findings to measures of oxidative stress and inflammation </a:t>
            </a:r>
            <a:r>
              <a:rPr lang="en-US" sz="900" dirty="0" smtClean="0"/>
              <a:t>(23, 24)</a:t>
            </a:r>
            <a:endParaRPr lang="en-US" sz="1800" dirty="0" smtClean="0"/>
          </a:p>
          <a:p>
            <a:pPr marL="285750" indent="-285750">
              <a:buFont typeface="Arial" charset="0"/>
              <a:buChar char="•"/>
            </a:pPr>
            <a:r>
              <a:rPr lang="en-US" sz="1800" dirty="0" smtClean="0"/>
              <a:t>Researchers are looking further into the relationship between depression, anti-depressants, treatment responsiveness and telomerase levels </a:t>
            </a:r>
            <a:r>
              <a:rPr lang="en-US" sz="900" dirty="0" smtClean="0"/>
              <a:t>(13, 25)</a:t>
            </a:r>
            <a:endParaRPr lang="en-US" sz="1800" dirty="0" smtClean="0"/>
          </a:p>
          <a:p>
            <a:r>
              <a:rPr lang="en-US" sz="1800" u="sng" dirty="0" smtClean="0"/>
              <a:t>Bipolar Disorder</a:t>
            </a:r>
          </a:p>
          <a:p>
            <a:pPr marL="285750" indent="-285750">
              <a:buFont typeface="Arial" charset="0"/>
              <a:buChar char="•"/>
            </a:pPr>
            <a:r>
              <a:rPr lang="en-US" sz="1800" dirty="0" smtClean="0"/>
              <a:t>There is more conflicting evidence for TL in BD </a:t>
            </a:r>
            <a:r>
              <a:rPr lang="mr-IN" sz="1800" dirty="0" smtClean="0"/>
              <a:t>–</a:t>
            </a:r>
            <a:r>
              <a:rPr lang="en-US" sz="1800" dirty="0" smtClean="0"/>
              <a:t> some studies show longer, others show shorter, and some show no difference between BD and HC </a:t>
            </a:r>
            <a:r>
              <a:rPr lang="en-US" sz="900" dirty="0" smtClean="0"/>
              <a:t>(21, 22)</a:t>
            </a:r>
            <a:endParaRPr lang="en-US" sz="1800" dirty="0" smtClean="0"/>
          </a:p>
          <a:p>
            <a:pPr marL="285750" indent="-285750">
              <a:buFont typeface="Arial" charset="0"/>
              <a:buChar char="•"/>
            </a:pPr>
            <a:r>
              <a:rPr lang="en-US" sz="1800" dirty="0" smtClean="0"/>
              <a:t>Some evidence of those who are good responders to Lithium have longer TL </a:t>
            </a:r>
            <a:r>
              <a:rPr lang="en-US" sz="900" dirty="0" smtClean="0"/>
              <a:t>(13)</a:t>
            </a:r>
            <a:endParaRPr lang="en-US" sz="1800" dirty="0"/>
          </a:p>
          <a:p>
            <a:r>
              <a:rPr lang="en-US" sz="1800" u="sng" dirty="0" smtClean="0"/>
              <a:t>Anxiety/PTSD </a:t>
            </a:r>
          </a:p>
          <a:p>
            <a:pPr marL="285750" indent="-285750">
              <a:buFont typeface="Arial" charset="0"/>
              <a:buChar char="•"/>
            </a:pPr>
            <a:r>
              <a:rPr lang="en-US" sz="1800" dirty="0" smtClean="0"/>
              <a:t>Some conflicting evidence between shorter TL and no difference compared to controls </a:t>
            </a:r>
            <a:r>
              <a:rPr lang="en-US" sz="900" dirty="0" smtClean="0"/>
              <a:t>(3, 6, 7, 10, 12, 17)</a:t>
            </a:r>
            <a:endParaRPr lang="en-US" sz="1800" dirty="0" smtClean="0"/>
          </a:p>
          <a:p>
            <a:pPr marL="285750" indent="-285750">
              <a:buFont typeface="Arial" charset="0"/>
              <a:buChar char="•"/>
            </a:pPr>
            <a:r>
              <a:rPr lang="en-US" sz="1800" dirty="0" smtClean="0"/>
              <a:t>Some of this evidence points to shortened LTL in those exposed to childhood adversity </a:t>
            </a:r>
            <a:r>
              <a:rPr lang="en-US" sz="900" dirty="0" smtClean="0"/>
              <a:t>(7)</a:t>
            </a:r>
            <a:endParaRPr lang="en-US" sz="1800" dirty="0" smtClean="0"/>
          </a:p>
        </p:txBody>
      </p:sp>
      <p:sp>
        <p:nvSpPr>
          <p:cNvPr id="15" name="Text Placeholder 14"/>
          <p:cNvSpPr>
            <a:spLocks noGrp="1"/>
          </p:cNvSpPr>
          <p:nvPr>
            <p:ph type="body" sz="quarter" idx="107"/>
          </p:nvPr>
        </p:nvSpPr>
        <p:spPr/>
        <p:txBody>
          <a:bodyPr/>
          <a:lstStyle/>
          <a:p>
            <a:endParaRPr lang="en-US"/>
          </a:p>
        </p:txBody>
      </p:sp>
      <p:sp>
        <p:nvSpPr>
          <p:cNvPr id="16" name="Text Placeholder 15"/>
          <p:cNvSpPr>
            <a:spLocks noGrp="1"/>
          </p:cNvSpPr>
          <p:nvPr>
            <p:ph type="body" sz="quarter" idx="116"/>
          </p:nvPr>
        </p:nvSpPr>
        <p:spPr/>
        <p:txBody>
          <a:bodyPr/>
          <a:lstStyle/>
          <a:p>
            <a:endParaRPr lang="en-US"/>
          </a:p>
        </p:txBody>
      </p:sp>
      <p:sp>
        <p:nvSpPr>
          <p:cNvPr id="17" name="Text Placeholder 16"/>
          <p:cNvSpPr>
            <a:spLocks noGrp="1"/>
          </p:cNvSpPr>
          <p:nvPr>
            <p:ph type="body" sz="quarter" idx="117"/>
          </p:nvPr>
        </p:nvSpPr>
        <p:spPr/>
        <p:txBody>
          <a:bodyPr/>
          <a:lstStyle/>
          <a:p>
            <a:endParaRPr lang="en-US"/>
          </a:p>
        </p:txBody>
      </p:sp>
      <p:sp>
        <p:nvSpPr>
          <p:cNvPr id="18" name="Text Placeholder 17"/>
          <p:cNvSpPr>
            <a:spLocks noGrp="1"/>
          </p:cNvSpPr>
          <p:nvPr>
            <p:ph type="body" sz="quarter" idx="118"/>
          </p:nvPr>
        </p:nvSpPr>
        <p:spPr/>
        <p:txBody>
          <a:bodyPr/>
          <a:lstStyle/>
          <a:p>
            <a:endParaRPr lang="en-US"/>
          </a:p>
        </p:txBody>
      </p:sp>
      <p:sp>
        <p:nvSpPr>
          <p:cNvPr id="19" name="Text Placeholder 18"/>
          <p:cNvSpPr>
            <a:spLocks noGrp="1"/>
          </p:cNvSpPr>
          <p:nvPr>
            <p:ph type="body" sz="quarter" idx="119"/>
          </p:nvPr>
        </p:nvSpPr>
        <p:spPr/>
        <p:txBody>
          <a:bodyPr/>
          <a:lstStyle/>
          <a:p>
            <a:endParaRPr lang="en-US"/>
          </a:p>
        </p:txBody>
      </p:sp>
      <p:sp>
        <p:nvSpPr>
          <p:cNvPr id="20" name="Text Placeholder 19"/>
          <p:cNvSpPr>
            <a:spLocks noGrp="1"/>
          </p:cNvSpPr>
          <p:nvPr>
            <p:ph type="body" sz="quarter" idx="120"/>
          </p:nvPr>
        </p:nvSpPr>
        <p:spPr/>
        <p:txBody>
          <a:bodyPr/>
          <a:lstStyle/>
          <a:p>
            <a:endParaRPr lang="en-US"/>
          </a:p>
        </p:txBody>
      </p:sp>
      <p:sp>
        <p:nvSpPr>
          <p:cNvPr id="21" name="Text Placeholder 20"/>
          <p:cNvSpPr>
            <a:spLocks noGrp="1"/>
          </p:cNvSpPr>
          <p:nvPr>
            <p:ph type="body" sz="quarter" idx="121"/>
          </p:nvPr>
        </p:nvSpPr>
        <p:spPr/>
        <p:txBody>
          <a:bodyPr/>
          <a:lstStyle/>
          <a:p>
            <a:endParaRPr lang="en-US"/>
          </a:p>
        </p:txBody>
      </p:sp>
      <p:sp>
        <p:nvSpPr>
          <p:cNvPr id="22" name="Text Placeholder 21"/>
          <p:cNvSpPr>
            <a:spLocks noGrp="1"/>
          </p:cNvSpPr>
          <p:nvPr>
            <p:ph type="body" sz="quarter" idx="122"/>
          </p:nvPr>
        </p:nvSpPr>
        <p:spPr/>
        <p:txBody>
          <a:bodyPr/>
          <a:lstStyle/>
          <a:p>
            <a:endParaRPr lang="en-US"/>
          </a:p>
        </p:txBody>
      </p:sp>
      <p:sp>
        <p:nvSpPr>
          <p:cNvPr id="23" name="Text Placeholder 22"/>
          <p:cNvSpPr>
            <a:spLocks noGrp="1"/>
          </p:cNvSpPr>
          <p:nvPr>
            <p:ph type="body" sz="quarter" idx="123"/>
          </p:nvPr>
        </p:nvSpPr>
        <p:spPr/>
        <p:txBody>
          <a:bodyPr/>
          <a:lstStyle/>
          <a:p>
            <a:endParaRPr lang="en-US"/>
          </a:p>
        </p:txBody>
      </p:sp>
      <p:sp>
        <p:nvSpPr>
          <p:cNvPr id="24" name="Text Placeholder 23"/>
          <p:cNvSpPr>
            <a:spLocks noGrp="1"/>
          </p:cNvSpPr>
          <p:nvPr>
            <p:ph type="body" sz="quarter" idx="124"/>
          </p:nvPr>
        </p:nvSpPr>
        <p:spPr/>
        <p:txBody>
          <a:bodyPr/>
          <a:lstStyle/>
          <a:p>
            <a:endParaRPr lang="en-US"/>
          </a:p>
        </p:txBody>
      </p:sp>
      <p:sp>
        <p:nvSpPr>
          <p:cNvPr id="25" name="Text Placeholder 24"/>
          <p:cNvSpPr>
            <a:spLocks noGrp="1"/>
          </p:cNvSpPr>
          <p:nvPr>
            <p:ph type="body" sz="quarter" idx="125"/>
          </p:nvPr>
        </p:nvSpPr>
        <p:spPr/>
        <p:txBody>
          <a:bodyPr/>
          <a:lstStyle/>
          <a:p>
            <a:endParaRPr lang="en-US"/>
          </a:p>
        </p:txBody>
      </p:sp>
      <p:sp>
        <p:nvSpPr>
          <p:cNvPr id="26" name="Picture Placeholder 25"/>
          <p:cNvSpPr>
            <a:spLocks noGrp="1"/>
          </p:cNvSpPr>
          <p:nvPr>
            <p:ph type="pic" sz="quarter" idx="115"/>
          </p:nvPr>
        </p:nvSpPr>
        <p:spPr/>
      </p:sp>
      <p:sp>
        <p:nvSpPr>
          <p:cNvPr id="27" name="Picture Placeholder 26"/>
          <p:cNvSpPr>
            <a:spLocks noGrp="1"/>
          </p:cNvSpPr>
          <p:nvPr>
            <p:ph type="pic" sz="quarter" idx="126"/>
          </p:nvPr>
        </p:nvSpPr>
        <p:spPr/>
      </p:sp>
      <p:sp>
        <p:nvSpPr>
          <p:cNvPr id="28" name="Picture Placeholder 27"/>
          <p:cNvSpPr>
            <a:spLocks noGrp="1"/>
          </p:cNvSpPr>
          <p:nvPr>
            <p:ph type="pic" sz="quarter" idx="127"/>
          </p:nvPr>
        </p:nvSpPr>
        <p:spPr/>
      </p:sp>
      <p:sp>
        <p:nvSpPr>
          <p:cNvPr id="29" name="Picture Placeholder 28"/>
          <p:cNvSpPr>
            <a:spLocks noGrp="1"/>
          </p:cNvSpPr>
          <p:nvPr>
            <p:ph type="pic" sz="quarter" idx="128"/>
          </p:nvPr>
        </p:nvSpPr>
        <p:spPr/>
      </p:sp>
      <p:sp>
        <p:nvSpPr>
          <p:cNvPr id="30" name="Picture Placeholder 29"/>
          <p:cNvSpPr>
            <a:spLocks noGrp="1"/>
          </p:cNvSpPr>
          <p:nvPr>
            <p:ph type="pic" sz="quarter" idx="129"/>
          </p:nvPr>
        </p:nvSpPr>
        <p:spPr/>
      </p:sp>
      <p:sp>
        <p:nvSpPr>
          <p:cNvPr id="31" name="Picture Placeholder 30"/>
          <p:cNvSpPr>
            <a:spLocks noGrp="1"/>
          </p:cNvSpPr>
          <p:nvPr>
            <p:ph type="pic" sz="quarter" idx="130"/>
          </p:nvPr>
        </p:nvSpPr>
        <p:spPr/>
      </p:sp>
      <p:sp>
        <p:nvSpPr>
          <p:cNvPr id="32" name="Picture Placeholder 31"/>
          <p:cNvSpPr>
            <a:spLocks noGrp="1"/>
          </p:cNvSpPr>
          <p:nvPr>
            <p:ph type="pic" sz="quarter" idx="131"/>
          </p:nvPr>
        </p:nvSpPr>
        <p:spPr/>
      </p:sp>
      <p:sp>
        <p:nvSpPr>
          <p:cNvPr id="33" name="Picture Placeholder 32"/>
          <p:cNvSpPr>
            <a:spLocks noGrp="1"/>
          </p:cNvSpPr>
          <p:nvPr>
            <p:ph type="pic" sz="quarter" idx="132"/>
          </p:nvPr>
        </p:nvSpPr>
        <p:spPr/>
      </p:sp>
      <p:sp>
        <p:nvSpPr>
          <p:cNvPr id="34" name="Picture Placeholder 33"/>
          <p:cNvSpPr>
            <a:spLocks noGrp="1"/>
          </p:cNvSpPr>
          <p:nvPr>
            <p:ph type="pic" sz="quarter" idx="133"/>
          </p:nvPr>
        </p:nvSpPr>
        <p:spPr/>
      </p:sp>
      <p:sp>
        <p:nvSpPr>
          <p:cNvPr id="35" name="Picture Placeholder 34"/>
          <p:cNvSpPr>
            <a:spLocks noGrp="1"/>
          </p:cNvSpPr>
          <p:nvPr>
            <p:ph type="pic" sz="quarter" idx="134"/>
          </p:nvPr>
        </p:nvSpPr>
        <p:spPr/>
      </p:sp>
      <p:sp>
        <p:nvSpPr>
          <p:cNvPr id="36" name="Text Placeholder 35"/>
          <p:cNvSpPr>
            <a:spLocks noGrp="1"/>
          </p:cNvSpPr>
          <p:nvPr>
            <p:ph type="body" sz="quarter" idx="136"/>
          </p:nvPr>
        </p:nvSpPr>
        <p:spPr/>
        <p:txBody>
          <a:bodyPr/>
          <a:lstStyle/>
          <a:p>
            <a:endParaRPr lang="en-US"/>
          </a:p>
        </p:txBody>
      </p:sp>
      <p:sp>
        <p:nvSpPr>
          <p:cNvPr id="37" name="Text Placeholder 36"/>
          <p:cNvSpPr>
            <a:spLocks noGrp="1"/>
          </p:cNvSpPr>
          <p:nvPr>
            <p:ph type="body" sz="quarter" idx="137"/>
          </p:nvPr>
        </p:nvSpPr>
        <p:spPr/>
        <p:txBody>
          <a:bodyPr/>
          <a:lstStyle/>
          <a:p>
            <a:endParaRPr lang="en-US"/>
          </a:p>
        </p:txBody>
      </p:sp>
      <p:sp>
        <p:nvSpPr>
          <p:cNvPr id="38" name="Text Placeholder 37"/>
          <p:cNvSpPr>
            <a:spLocks noGrp="1"/>
          </p:cNvSpPr>
          <p:nvPr>
            <p:ph type="body" sz="quarter" idx="138"/>
          </p:nvPr>
        </p:nvSpPr>
        <p:spPr/>
        <p:txBody>
          <a:bodyPr/>
          <a:lstStyle/>
          <a:p>
            <a:endParaRPr lang="en-US"/>
          </a:p>
        </p:txBody>
      </p:sp>
      <p:sp>
        <p:nvSpPr>
          <p:cNvPr id="39" name="Text Placeholder 38"/>
          <p:cNvSpPr>
            <a:spLocks noGrp="1"/>
          </p:cNvSpPr>
          <p:nvPr>
            <p:ph type="body" sz="quarter" idx="139"/>
          </p:nvPr>
        </p:nvSpPr>
        <p:spPr/>
        <p:txBody>
          <a:bodyPr/>
          <a:lstStyle/>
          <a:p>
            <a:endParaRPr lang="en-US"/>
          </a:p>
        </p:txBody>
      </p:sp>
      <p:sp>
        <p:nvSpPr>
          <p:cNvPr id="40" name="Text Placeholder 39"/>
          <p:cNvSpPr>
            <a:spLocks noGrp="1"/>
          </p:cNvSpPr>
          <p:nvPr>
            <p:ph type="body" sz="quarter" idx="140"/>
          </p:nvPr>
        </p:nvSpPr>
        <p:spPr/>
        <p:txBody>
          <a:bodyPr/>
          <a:lstStyle/>
          <a:p>
            <a:endParaRPr lang="en-US"/>
          </a:p>
        </p:txBody>
      </p:sp>
      <p:sp>
        <p:nvSpPr>
          <p:cNvPr id="41" name="Text Placeholder 40"/>
          <p:cNvSpPr>
            <a:spLocks noGrp="1"/>
          </p:cNvSpPr>
          <p:nvPr>
            <p:ph type="body" sz="quarter" idx="141"/>
          </p:nvPr>
        </p:nvSpPr>
        <p:spPr/>
        <p:txBody>
          <a:bodyPr/>
          <a:lstStyle/>
          <a:p>
            <a:endParaRPr lang="en-US"/>
          </a:p>
        </p:txBody>
      </p:sp>
      <p:sp>
        <p:nvSpPr>
          <p:cNvPr id="42" name="Text Placeholder 41"/>
          <p:cNvSpPr>
            <a:spLocks noGrp="1"/>
          </p:cNvSpPr>
          <p:nvPr>
            <p:ph type="body" sz="quarter" idx="142"/>
          </p:nvPr>
        </p:nvSpPr>
        <p:spPr/>
        <p:txBody>
          <a:bodyPr/>
          <a:lstStyle/>
          <a:p>
            <a:endParaRPr lang="en-US"/>
          </a:p>
        </p:txBody>
      </p:sp>
      <p:sp>
        <p:nvSpPr>
          <p:cNvPr id="43" name="Text Placeholder 42"/>
          <p:cNvSpPr>
            <a:spLocks noGrp="1"/>
          </p:cNvSpPr>
          <p:nvPr>
            <p:ph type="body" sz="quarter" idx="143"/>
          </p:nvPr>
        </p:nvSpPr>
        <p:spPr/>
        <p:txBody>
          <a:bodyPr/>
          <a:lstStyle/>
          <a:p>
            <a:endParaRPr lang="en-US"/>
          </a:p>
        </p:txBody>
      </p:sp>
      <p:sp>
        <p:nvSpPr>
          <p:cNvPr id="44" name="Text Placeholder 43"/>
          <p:cNvSpPr>
            <a:spLocks noGrp="1"/>
          </p:cNvSpPr>
          <p:nvPr>
            <p:ph type="body" sz="quarter" idx="144"/>
          </p:nvPr>
        </p:nvSpPr>
        <p:spPr/>
        <p:txBody>
          <a:bodyPr/>
          <a:lstStyle/>
          <a:p>
            <a:endParaRPr lang="en-US"/>
          </a:p>
        </p:txBody>
      </p:sp>
      <p:sp>
        <p:nvSpPr>
          <p:cNvPr id="45" name="Text Placeholder 44"/>
          <p:cNvSpPr>
            <a:spLocks noGrp="1"/>
          </p:cNvSpPr>
          <p:nvPr>
            <p:ph type="body" sz="quarter" idx="145"/>
          </p:nvPr>
        </p:nvSpPr>
        <p:spPr/>
        <p:txBody>
          <a:bodyPr/>
          <a:lstStyle/>
          <a:p>
            <a:endParaRPr lang="en-US"/>
          </a:p>
        </p:txBody>
      </p:sp>
      <p:sp>
        <p:nvSpPr>
          <p:cNvPr id="46" name="Text Placeholder 45"/>
          <p:cNvSpPr>
            <a:spLocks noGrp="1"/>
          </p:cNvSpPr>
          <p:nvPr>
            <p:ph type="body" sz="quarter" idx="146"/>
          </p:nvPr>
        </p:nvSpPr>
        <p:spPr/>
        <p:txBody>
          <a:bodyPr/>
          <a:lstStyle/>
          <a:p>
            <a:endParaRPr lang="en-US"/>
          </a:p>
        </p:txBody>
      </p:sp>
      <p:sp>
        <p:nvSpPr>
          <p:cNvPr id="47" name="Text Placeholder 46"/>
          <p:cNvSpPr>
            <a:spLocks noGrp="1"/>
          </p:cNvSpPr>
          <p:nvPr>
            <p:ph type="body" sz="quarter" idx="147"/>
          </p:nvPr>
        </p:nvSpPr>
        <p:spPr/>
        <p:txBody>
          <a:bodyPr/>
          <a:lstStyle/>
          <a:p>
            <a:endParaRPr lang="en-US"/>
          </a:p>
        </p:txBody>
      </p:sp>
      <p:sp>
        <p:nvSpPr>
          <p:cNvPr id="48" name="Text Placeholder 47"/>
          <p:cNvSpPr>
            <a:spLocks noGrp="1"/>
          </p:cNvSpPr>
          <p:nvPr>
            <p:ph type="body" sz="quarter" idx="148"/>
          </p:nvPr>
        </p:nvSpPr>
        <p:spPr/>
        <p:txBody>
          <a:bodyPr/>
          <a:lstStyle/>
          <a:p>
            <a:endParaRPr lang="en-US"/>
          </a:p>
        </p:txBody>
      </p:sp>
      <p:sp>
        <p:nvSpPr>
          <p:cNvPr id="49" name="Text Placeholder 48"/>
          <p:cNvSpPr>
            <a:spLocks noGrp="1"/>
          </p:cNvSpPr>
          <p:nvPr>
            <p:ph type="body" sz="quarter" idx="149"/>
          </p:nvPr>
        </p:nvSpPr>
        <p:spPr/>
        <p:txBody>
          <a:bodyPr/>
          <a:lstStyle/>
          <a:p>
            <a:endParaRPr lang="en-US"/>
          </a:p>
        </p:txBody>
      </p:sp>
      <p:sp>
        <p:nvSpPr>
          <p:cNvPr id="50" name="Text Placeholder 49"/>
          <p:cNvSpPr>
            <a:spLocks noGrp="1"/>
          </p:cNvSpPr>
          <p:nvPr>
            <p:ph type="body" sz="quarter" idx="150"/>
          </p:nvPr>
        </p:nvSpPr>
        <p:spPr/>
        <p:txBody>
          <a:bodyPr>
            <a:normAutofit lnSpcReduction="10000"/>
          </a:bodyPr>
          <a:lstStyle/>
          <a:p>
            <a:r>
              <a:rPr lang="en-US" dirty="0" smtClean="0"/>
              <a:t>Adrienne Maguire, MS2 and Rachel Loewy, PhD</a:t>
            </a:r>
            <a:endParaRPr lang="en-US" dirty="0"/>
          </a:p>
        </p:txBody>
      </p:sp>
      <p:sp>
        <p:nvSpPr>
          <p:cNvPr id="51" name="Text Placeholder 50"/>
          <p:cNvSpPr>
            <a:spLocks noGrp="1"/>
          </p:cNvSpPr>
          <p:nvPr>
            <p:ph type="body" sz="quarter" idx="184"/>
          </p:nvPr>
        </p:nvSpPr>
        <p:spPr/>
        <p:txBody>
          <a:bodyPr/>
          <a:lstStyle/>
          <a:p>
            <a:r>
              <a:rPr lang="en-US" dirty="0" smtClean="0"/>
              <a:t>University of California Davis, School of Medicine; University of California, San Francisco</a:t>
            </a:r>
            <a:endParaRPr lang="en-US" dirty="0"/>
          </a:p>
        </p:txBody>
      </p:sp>
      <p:sp>
        <p:nvSpPr>
          <p:cNvPr id="52" name="Text Placeholder 51"/>
          <p:cNvSpPr>
            <a:spLocks noGrp="1"/>
          </p:cNvSpPr>
          <p:nvPr>
            <p:ph type="body" sz="quarter" idx="185"/>
          </p:nvPr>
        </p:nvSpPr>
        <p:spPr/>
        <p:txBody>
          <a:bodyPr/>
          <a:lstStyle/>
          <a:p>
            <a:r>
              <a:rPr lang="en-US" dirty="0" smtClean="0"/>
              <a:t>Telomere Length in Schizophrenia </a:t>
            </a:r>
            <a:endParaRPr lang="en-US" dirty="0"/>
          </a:p>
        </p:txBody>
      </p:sp>
      <p:sp>
        <p:nvSpPr>
          <p:cNvPr id="53" name="Text Placeholder 52"/>
          <p:cNvSpPr>
            <a:spLocks noGrp="1"/>
          </p:cNvSpPr>
          <p:nvPr>
            <p:ph type="body" sz="quarter" idx="186"/>
          </p:nvPr>
        </p:nvSpPr>
        <p:spPr>
          <a:xfrm>
            <a:off x="13893594" y="3341566"/>
            <a:ext cx="6282530" cy="5305175"/>
          </a:xfrm>
        </p:spPr>
        <p:txBody>
          <a:bodyPr/>
          <a:lstStyle/>
          <a:p>
            <a:pPr marL="285750" indent="-285750">
              <a:buFont typeface="Arial" charset="0"/>
              <a:buChar char="•"/>
            </a:pPr>
            <a:r>
              <a:rPr lang="en-US" sz="1800" dirty="0" smtClean="0"/>
              <a:t>There has not yet been research on telomere length in UHR </a:t>
            </a:r>
            <a:r>
              <a:rPr lang="en-US" sz="1800" dirty="0" smtClean="0"/>
              <a:t>versus </a:t>
            </a:r>
            <a:r>
              <a:rPr lang="en-US" sz="1800" smtClean="0"/>
              <a:t>first episode or </a:t>
            </a:r>
            <a:r>
              <a:rPr lang="en-US" sz="1800" dirty="0" smtClean="0"/>
              <a:t>chronic schizophrenia patients. </a:t>
            </a:r>
          </a:p>
          <a:p>
            <a:pPr marL="285750" indent="-285750">
              <a:buFont typeface="Arial" charset="0"/>
              <a:buChar char="•"/>
            </a:pPr>
            <a:r>
              <a:rPr lang="en-US" sz="1800" dirty="0" smtClean="0"/>
              <a:t>Further research on UHR groups could help to identify new therapeutic targets for preventing or slowing the progression to psychosis</a:t>
            </a:r>
          </a:p>
          <a:p>
            <a:pPr marL="285750" indent="-285750">
              <a:buFont typeface="Arial" charset="0"/>
              <a:buChar char="•"/>
            </a:pPr>
            <a:r>
              <a:rPr lang="en-US" sz="1800" dirty="0" smtClean="0"/>
              <a:t>After identifying the differences between UHR and SCZ groups, differences in telomerase activity can be explored</a:t>
            </a:r>
          </a:p>
          <a:p>
            <a:pPr marL="285750" indent="-285750">
              <a:buFont typeface="Arial" charset="0"/>
              <a:buChar char="•"/>
            </a:pPr>
            <a:r>
              <a:rPr lang="en-US" sz="1800" dirty="0"/>
              <a:t>Not many studies have been able to elucidate the causality or temporality of telomere shortening in psychiatric disorders, especially for schizophrenia </a:t>
            </a:r>
            <a:endParaRPr lang="en-US" sz="1800" dirty="0" smtClean="0"/>
          </a:p>
          <a:p>
            <a:pPr marL="285750" indent="-285750">
              <a:buFont typeface="Arial" charset="0"/>
              <a:buChar char="•"/>
            </a:pPr>
            <a:r>
              <a:rPr lang="en-US" sz="1800" dirty="0" smtClean="0"/>
              <a:t>There is limited research on how telomeres and telomerase are altered by psychotropic medications</a:t>
            </a:r>
          </a:p>
          <a:p>
            <a:pPr marL="285750" indent="-285750">
              <a:buFont typeface="Arial" charset="0"/>
              <a:buChar char="•"/>
            </a:pPr>
            <a:r>
              <a:rPr lang="en-US" sz="1800" dirty="0" smtClean="0"/>
              <a:t>Further investigation into the overlap between the comorbidities seen in SCZ and telomere length</a:t>
            </a:r>
          </a:p>
          <a:p>
            <a:pPr marL="285750" indent="-285750">
              <a:buFont typeface="Arial" charset="0"/>
              <a:buChar char="•"/>
            </a:pPr>
            <a:r>
              <a:rPr lang="en-US" sz="1800" dirty="0" smtClean="0"/>
              <a:t>Investigation on ACEs and UHR TL </a:t>
            </a:r>
          </a:p>
        </p:txBody>
      </p:sp>
      <p:sp>
        <p:nvSpPr>
          <p:cNvPr id="54" name="Text Placeholder 53"/>
          <p:cNvSpPr>
            <a:spLocks noGrp="1"/>
          </p:cNvSpPr>
          <p:nvPr>
            <p:ph type="body" sz="quarter" idx="187"/>
          </p:nvPr>
        </p:nvSpPr>
        <p:spPr>
          <a:xfrm>
            <a:off x="21486189" y="15285677"/>
            <a:ext cx="4444410" cy="1137881"/>
          </a:xfrm>
        </p:spPr>
        <p:txBody>
          <a:bodyPr/>
          <a:lstStyle/>
          <a:p>
            <a:r>
              <a:rPr lang="en-US" sz="1600" dirty="0" smtClean="0"/>
              <a:t>Adrienne Maguire: </a:t>
            </a:r>
            <a:r>
              <a:rPr lang="en-US" sz="1600" dirty="0" smtClean="0">
                <a:hlinkClick r:id="rId3"/>
              </a:rPr>
              <a:t>ammaguire@ucdavis.edu</a:t>
            </a:r>
            <a:endParaRPr lang="en-US" sz="1600" dirty="0" smtClean="0"/>
          </a:p>
          <a:p>
            <a:r>
              <a:rPr lang="en-US" sz="1600" dirty="0" smtClean="0"/>
              <a:t>Rachel Loewy: </a:t>
            </a:r>
            <a:r>
              <a:rPr lang="en-US" sz="1600" dirty="0" smtClean="0">
                <a:hlinkClick r:id="rId4"/>
              </a:rPr>
              <a:t>Rachel.Loewy@ucsf.edu</a:t>
            </a:r>
            <a:endParaRPr lang="en-US" sz="1600" dirty="0" smtClean="0"/>
          </a:p>
          <a:p>
            <a:endParaRPr lang="en-US" sz="1800" dirty="0"/>
          </a:p>
        </p:txBody>
      </p:sp>
      <p:pic>
        <p:nvPicPr>
          <p:cNvPr id="61" name="Picture 60"/>
          <p:cNvPicPr>
            <a:picLocks noChangeAspect="1"/>
          </p:cNvPicPr>
          <p:nvPr/>
        </p:nvPicPr>
        <p:blipFill>
          <a:blip r:embed="rId5"/>
          <a:stretch>
            <a:fillRect/>
          </a:stretch>
        </p:blipFill>
        <p:spPr>
          <a:xfrm>
            <a:off x="24624890" y="542154"/>
            <a:ext cx="2227335" cy="1451522"/>
          </a:xfrm>
          <a:prstGeom prst="rect">
            <a:avLst/>
          </a:prstGeom>
        </p:spPr>
      </p:pic>
      <p:sp>
        <p:nvSpPr>
          <p:cNvPr id="64" name="Text Placeholder 12"/>
          <p:cNvSpPr txBox="1">
            <a:spLocks/>
          </p:cNvSpPr>
          <p:nvPr/>
        </p:nvSpPr>
        <p:spPr>
          <a:xfrm>
            <a:off x="13905013" y="12710206"/>
            <a:ext cx="6271111" cy="382517"/>
          </a:xfrm>
          <a:prstGeom prst="rect">
            <a:avLst/>
          </a:prstGeom>
          <a:solidFill>
            <a:srgbClr val="002855"/>
          </a:solidFill>
        </p:spPr>
        <p:txBody>
          <a:bodyPr wrap="square" lIns="52249" tIns="52249" rIns="52249" bIns="52249" anchor="ctr" anchorCtr="0">
            <a:spAutoFit/>
          </a:bodyPr>
          <a:lstStyle>
            <a:lvl1pPr marL="940479" indent="-940479" algn="ctr" defTabSz="2507943" rtl="0" eaLnBrk="1" latinLnBrk="0" hangingPunct="1">
              <a:spcBef>
                <a:spcPct val="20000"/>
              </a:spcBef>
              <a:buFont typeface="Arial" pitchFamily="34" charset="0"/>
              <a:buNone/>
              <a:defRPr sz="1800" b="1" u="none" kern="1200" baseline="0">
                <a:solidFill>
                  <a:schemeClr val="bg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dirty="0" smtClean="0"/>
              <a:t>ABBREVIATIONS</a:t>
            </a:r>
            <a:endParaRPr lang="en-US" dirty="0"/>
          </a:p>
        </p:txBody>
      </p:sp>
      <p:sp>
        <p:nvSpPr>
          <p:cNvPr id="66" name="Text Placeholder 53"/>
          <p:cNvSpPr txBox="1">
            <a:spLocks/>
          </p:cNvSpPr>
          <p:nvPr/>
        </p:nvSpPr>
        <p:spPr>
          <a:xfrm>
            <a:off x="13871161" y="13092723"/>
            <a:ext cx="6279386" cy="2910674"/>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kern="1200" baseline="0">
                <a:solidFill>
                  <a:schemeClr val="tx1"/>
                </a:solidFill>
                <a:latin typeface="+mn-lt"/>
                <a:ea typeface="+mn-ea"/>
                <a:cs typeface="+mn-cs"/>
              </a:defRPr>
            </a:lvl1pPr>
            <a:lvl2pPr marL="849043"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2pPr>
            <a:lvl3pPr marL="1175598"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3pPr>
            <a:lvl4pPr marL="1534809" indent="-359211"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4pPr>
            <a:lvl5pPr marL="1796053" indent="-261244"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sz="1600" dirty="0" smtClean="0"/>
              <a:t>TL = Telomere Length</a:t>
            </a:r>
          </a:p>
          <a:p>
            <a:r>
              <a:rPr lang="en-US" sz="1600" dirty="0" smtClean="0"/>
              <a:t>MDD = Major Depressive Disorder</a:t>
            </a:r>
          </a:p>
          <a:p>
            <a:r>
              <a:rPr lang="en-US" sz="1600" dirty="0" smtClean="0"/>
              <a:t>BD = Bipolar Disorder</a:t>
            </a:r>
          </a:p>
          <a:p>
            <a:r>
              <a:rPr lang="en-US" sz="1600" dirty="0" smtClean="0"/>
              <a:t>PTSD = Post-Traumatic Stress Disorder</a:t>
            </a:r>
          </a:p>
          <a:p>
            <a:r>
              <a:rPr lang="en-US" sz="1600" dirty="0" smtClean="0"/>
              <a:t>SCZ = Schizophrenia</a:t>
            </a:r>
          </a:p>
          <a:p>
            <a:r>
              <a:rPr lang="en-US" sz="1600" dirty="0" smtClean="0"/>
              <a:t>UHR = Ultra-High-Risk</a:t>
            </a:r>
          </a:p>
          <a:p>
            <a:r>
              <a:rPr lang="en-US" sz="1600" dirty="0" smtClean="0"/>
              <a:t>ACE = Adverse Childhood Experiences</a:t>
            </a:r>
          </a:p>
          <a:p>
            <a:r>
              <a:rPr lang="en-US" sz="1600" dirty="0" smtClean="0"/>
              <a:t>TA = Telomerase Activity</a:t>
            </a:r>
          </a:p>
          <a:p>
            <a:endParaRPr lang="en-US" sz="1800" dirty="0"/>
          </a:p>
        </p:txBody>
      </p:sp>
      <p:sp>
        <p:nvSpPr>
          <p:cNvPr id="67" name="Donut 66"/>
          <p:cNvSpPr/>
          <p:nvPr/>
        </p:nvSpPr>
        <p:spPr>
          <a:xfrm>
            <a:off x="16271127" y="9973261"/>
            <a:ext cx="1677228" cy="1025052"/>
          </a:xfrm>
          <a:prstGeom prst="donut">
            <a:avLst>
              <a:gd name="adj" fmla="val 8228"/>
            </a:avLst>
          </a:prstGeom>
          <a:ln w="3175">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solidFill>
                <a:schemeClr val="tx1"/>
              </a:solidFill>
            </a:endParaRPr>
          </a:p>
        </p:txBody>
      </p:sp>
      <p:sp>
        <p:nvSpPr>
          <p:cNvPr id="68" name="TextBox 67"/>
          <p:cNvSpPr txBox="1"/>
          <p:nvPr/>
        </p:nvSpPr>
        <p:spPr>
          <a:xfrm>
            <a:off x="16401888" y="10311808"/>
            <a:ext cx="2025865" cy="369332"/>
          </a:xfrm>
          <a:prstGeom prst="rect">
            <a:avLst/>
          </a:prstGeom>
          <a:noFill/>
        </p:spPr>
        <p:txBody>
          <a:bodyPr wrap="square" rtlCol="0">
            <a:spAutoFit/>
          </a:bodyPr>
          <a:lstStyle/>
          <a:p>
            <a:r>
              <a:rPr lang="en-US" sz="1800" dirty="0" smtClean="0"/>
              <a:t>Shortened TL </a:t>
            </a:r>
            <a:endParaRPr lang="en-US" sz="1800" dirty="0"/>
          </a:p>
        </p:txBody>
      </p:sp>
      <p:sp>
        <p:nvSpPr>
          <p:cNvPr id="69" name="Rectangle 68"/>
          <p:cNvSpPr/>
          <p:nvPr/>
        </p:nvSpPr>
        <p:spPr>
          <a:xfrm>
            <a:off x="14336669" y="8961769"/>
            <a:ext cx="1158240" cy="10114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err="1" smtClean="0"/>
              <a:t>IncreaseOxidative</a:t>
            </a:r>
            <a:r>
              <a:rPr lang="en-US" sz="1800" dirty="0" smtClean="0"/>
              <a:t> Stress</a:t>
            </a:r>
            <a:endParaRPr lang="en-US" sz="1800" dirty="0"/>
          </a:p>
        </p:txBody>
      </p:sp>
      <p:sp>
        <p:nvSpPr>
          <p:cNvPr id="70" name="Rectangle 69"/>
          <p:cNvSpPr/>
          <p:nvPr/>
        </p:nvSpPr>
        <p:spPr>
          <a:xfrm>
            <a:off x="14333642" y="10755023"/>
            <a:ext cx="1158240" cy="10114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SCZ</a:t>
            </a:r>
            <a:endParaRPr lang="en-US" sz="1800" dirty="0"/>
          </a:p>
        </p:txBody>
      </p:sp>
      <p:sp>
        <p:nvSpPr>
          <p:cNvPr id="71" name="Rectangle 70"/>
          <p:cNvSpPr/>
          <p:nvPr/>
        </p:nvSpPr>
        <p:spPr>
          <a:xfrm>
            <a:off x="18621942" y="10755023"/>
            <a:ext cx="1158240" cy="10114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Low TA</a:t>
            </a:r>
            <a:endParaRPr lang="en-US" sz="1800" dirty="0"/>
          </a:p>
        </p:txBody>
      </p:sp>
      <p:sp>
        <p:nvSpPr>
          <p:cNvPr id="72" name="Rectangle 71"/>
          <p:cNvSpPr/>
          <p:nvPr/>
        </p:nvSpPr>
        <p:spPr>
          <a:xfrm>
            <a:off x="18621942" y="8961769"/>
            <a:ext cx="1158240" cy="10114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UHR</a:t>
            </a:r>
            <a:endParaRPr lang="en-US" sz="1800" dirty="0"/>
          </a:p>
        </p:txBody>
      </p:sp>
      <p:cxnSp>
        <p:nvCxnSpPr>
          <p:cNvPr id="74" name="Straight Arrow Connector 73"/>
          <p:cNvCxnSpPr/>
          <p:nvPr/>
        </p:nvCxnSpPr>
        <p:spPr>
          <a:xfrm>
            <a:off x="15613845" y="9664716"/>
            <a:ext cx="657282" cy="338099"/>
          </a:xfrm>
          <a:prstGeom prst="straightConnector1">
            <a:avLst/>
          </a:prstGeom>
          <a:ln>
            <a:headEnd type="stealth"/>
            <a:tailEnd type="triangle"/>
          </a:ln>
        </p:spPr>
        <p:style>
          <a:lnRef idx="1">
            <a:schemeClr val="accent2"/>
          </a:lnRef>
          <a:fillRef idx="0">
            <a:schemeClr val="accent2"/>
          </a:fillRef>
          <a:effectRef idx="0">
            <a:schemeClr val="accent2"/>
          </a:effectRef>
          <a:fontRef idx="minor">
            <a:schemeClr val="tx1"/>
          </a:fontRef>
        </p:style>
      </p:cxnSp>
      <p:cxnSp>
        <p:nvCxnSpPr>
          <p:cNvPr id="77" name="Straight Arrow Connector 76"/>
          <p:cNvCxnSpPr/>
          <p:nvPr/>
        </p:nvCxnSpPr>
        <p:spPr>
          <a:xfrm flipV="1">
            <a:off x="15575794" y="10802008"/>
            <a:ext cx="657282" cy="400222"/>
          </a:xfrm>
          <a:prstGeom prst="straightConnector1">
            <a:avLst/>
          </a:prstGeom>
          <a:ln>
            <a:headEnd type="stealth"/>
            <a:tailEnd type="triangle"/>
          </a:ln>
        </p:spPr>
        <p:style>
          <a:lnRef idx="1">
            <a:schemeClr val="accent2"/>
          </a:lnRef>
          <a:fillRef idx="0">
            <a:schemeClr val="accent2"/>
          </a:fillRef>
          <a:effectRef idx="0">
            <a:schemeClr val="accent2"/>
          </a:effectRef>
          <a:fontRef idx="minor">
            <a:schemeClr val="tx1"/>
          </a:fontRef>
        </p:style>
      </p:cxnSp>
      <p:cxnSp>
        <p:nvCxnSpPr>
          <p:cNvPr id="81" name="Straight Arrow Connector 80"/>
          <p:cNvCxnSpPr/>
          <p:nvPr/>
        </p:nvCxnSpPr>
        <p:spPr>
          <a:xfrm flipH="1">
            <a:off x="17792642" y="9648274"/>
            <a:ext cx="635111" cy="392655"/>
          </a:xfrm>
          <a:prstGeom prst="straightConnector1">
            <a:avLst/>
          </a:prstGeom>
          <a:ln>
            <a:prstDash val="sysDash"/>
            <a:headEnd type="stealth"/>
            <a:tailEnd type="triangle"/>
          </a:ln>
        </p:spPr>
        <p:style>
          <a:lnRef idx="1">
            <a:schemeClr val="accent2"/>
          </a:lnRef>
          <a:fillRef idx="0">
            <a:schemeClr val="accent2"/>
          </a:fillRef>
          <a:effectRef idx="0">
            <a:schemeClr val="accent2"/>
          </a:effectRef>
          <a:fontRef idx="minor">
            <a:schemeClr val="tx1"/>
          </a:fontRef>
        </p:style>
      </p:cxnSp>
      <p:cxnSp>
        <p:nvCxnSpPr>
          <p:cNvPr id="85" name="Straight Arrow Connector 84"/>
          <p:cNvCxnSpPr/>
          <p:nvPr/>
        </p:nvCxnSpPr>
        <p:spPr>
          <a:xfrm flipH="1" flipV="1">
            <a:off x="17879047" y="10789377"/>
            <a:ext cx="585056" cy="382516"/>
          </a:xfrm>
          <a:prstGeom prst="straightConnector1">
            <a:avLst/>
          </a:prstGeom>
          <a:ln>
            <a:solidFill>
              <a:schemeClr val="accent2"/>
            </a:solidFill>
            <a:prstDash val="sysDash"/>
            <a:headEnd type="stealth"/>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flipH="1">
            <a:off x="14909735" y="10009994"/>
            <a:ext cx="3027" cy="707879"/>
          </a:xfrm>
          <a:prstGeom prst="straightConnector1">
            <a:avLst/>
          </a:prstGeom>
          <a:ln>
            <a:solidFill>
              <a:srgbClr val="7030A0"/>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flipV="1">
            <a:off x="15650698" y="9300616"/>
            <a:ext cx="2813908" cy="28243"/>
          </a:xfrm>
          <a:prstGeom prst="straightConnector1">
            <a:avLst/>
          </a:prstGeom>
          <a:ln>
            <a:solidFill>
              <a:srgbClr val="7030A0"/>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flipH="1">
            <a:off x="19201062" y="10009995"/>
            <a:ext cx="3027" cy="707879"/>
          </a:xfrm>
          <a:prstGeom prst="straightConnector1">
            <a:avLst/>
          </a:prstGeom>
          <a:ln>
            <a:solidFill>
              <a:srgbClr val="7030A0"/>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p:nvPr/>
        </p:nvCxnSpPr>
        <p:spPr>
          <a:xfrm flipV="1">
            <a:off x="15613845" y="11433520"/>
            <a:ext cx="2813908" cy="28243"/>
          </a:xfrm>
          <a:prstGeom prst="straightConnector1">
            <a:avLst/>
          </a:prstGeom>
          <a:ln>
            <a:solidFill>
              <a:srgbClr val="7030A0"/>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239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7491</TotalTime>
  <Words>1828</Words>
  <Application>Microsoft Macintosh PowerPoint</Application>
  <PresentationFormat>Custom</PresentationFormat>
  <Paragraphs>97</Paragraphs>
  <Slides>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Calibri</vt:lpstr>
      <vt:lpstr>Mangal</vt:lpstr>
      <vt:lpstr>Trebuchet MS</vt:lpstr>
      <vt:lpstr>Arial</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Adrienne Marie Maguire</cp:lastModifiedBy>
  <cp:revision>87</cp:revision>
  <dcterms:created xsi:type="dcterms:W3CDTF">2012-02-06T18:46:22Z</dcterms:created>
  <dcterms:modified xsi:type="dcterms:W3CDTF">2018-02-19T22:02:21Z</dcterms:modified>
</cp:coreProperties>
</file>